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9" r:id="rId4"/>
    <p:sldId id="257" r:id="rId5"/>
    <p:sldId id="258" r:id="rId6"/>
    <p:sldId id="260" r:id="rId7"/>
    <p:sldId id="267" r:id="rId8"/>
    <p:sldId id="261" r:id="rId9"/>
    <p:sldId id="268" r:id="rId10"/>
    <p:sldId id="262" r:id="rId11"/>
    <p:sldId id="270" r:id="rId12"/>
    <p:sldId id="263" r:id="rId13"/>
    <p:sldId id="271" r:id="rId14"/>
    <p:sldId id="264" r:id="rId15"/>
    <p:sldId id="272" r:id="rId16"/>
    <p:sldId id="273" r:id="rId17"/>
    <p:sldId id="266" r:id="rId18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E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65" d="100"/>
          <a:sy n="65" d="100"/>
        </p:scale>
        <p:origin x="1310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etotajs\Documents\My%20eBooks\Budzets_2023\budz_2023_pask_info_grafikiem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62238640426059"/>
          <c:y val="5.5737958694486368E-2"/>
          <c:w val="0.39027426140998966"/>
          <c:h val="0.9442620413055136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6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824360866416731"/>
          <c:y val="0.10358403686189517"/>
          <c:w val="0.32429422602733449"/>
          <c:h val="0.8407145984265030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08896185620237"/>
          <c:y val="8.920863986113664E-2"/>
          <c:w val="0.43818000112946948"/>
          <c:h val="0.8885634846398333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346079744080189"/>
          <c:y val="0.23695537096528477"/>
          <c:w val="0.30770191607209052"/>
          <c:h val="0.6184936801466755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94789183462158E-2"/>
          <c:y val="0.18530292804308551"/>
          <c:w val="0.50844662765778126"/>
          <c:h val="0.7197491222688072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900933953106649"/>
          <c:y val="0.20260384788434849"/>
          <c:w val="0.38900305289902215"/>
          <c:h val="0.6857361005316410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94789183462158E-2"/>
          <c:y val="0.18530292804308551"/>
          <c:w val="0.50844662765778126"/>
          <c:h val="0.719749122268807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F2D-4F2C-9B1A-8926067FC72A}"/>
              </c:ext>
            </c:extLst>
          </c:dPt>
          <c:dPt>
            <c:idx val="1"/>
            <c:bubble3D val="0"/>
            <c:spPr>
              <a:solidFill>
                <a:srgbClr val="79FF9F">
                  <a:alpha val="58824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F2D-4F2C-9B1A-8926067FC72A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F2D-4F2C-9B1A-8926067FC72A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F2D-4F2C-9B1A-8926067FC72A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F2D-4F2C-9B1A-8926067FC72A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F2D-4F2C-9B1A-8926067FC72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7F2D-4F2C-9B1A-8926067FC72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7F2D-4F2C-9B1A-8926067FC72A}"/>
              </c:ext>
            </c:extLst>
          </c:dPt>
          <c:dLbls>
            <c:dLbl>
              <c:idx val="0"/>
              <c:layout>
                <c:manualLayout>
                  <c:x val="-1.9154957661008342E-2"/>
                  <c:y val="5.8407698055204252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7,26;     5%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36615779979853E-2"/>
                      <c:h val="0.131810882961209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F2D-4F2C-9B1A-8926067FC72A}"/>
                </c:ext>
              </c:extLst>
            </c:dLbl>
            <c:dLbl>
              <c:idx val="1"/>
              <c:layout>
                <c:manualLayout>
                  <c:x val="-9.2958163677971731E-2"/>
                  <c:y val="-8.954885258721026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54,13</a:t>
                    </a:r>
                    <a:r>
                      <a:rPr lang="en-US" sz="1200" baseline="0"/>
                      <a:t>;     39 %</a:t>
                    </a:r>
                    <a:endParaRPr lang="en-US" sz="120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060336448480746E-2"/>
                      <c:h val="0.137350067925174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F2D-4F2C-9B1A-8926067FC72A}"/>
                </c:ext>
              </c:extLst>
            </c:dLbl>
            <c:dLbl>
              <c:idx val="2"/>
              <c:layout>
                <c:manualLayout>
                  <c:x val="3.971377923173711E-3"/>
                  <c:y val="-1.6644477281483421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5 ,71</a:t>
                    </a:r>
                    <a:r>
                      <a:rPr lang="en-US" sz="1200" baseline="0"/>
                      <a:t> ;       </a:t>
                    </a:r>
                    <a:r>
                      <a:rPr lang="en-US" sz="1200"/>
                      <a:t>4 %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007957540247258E-2"/>
                      <c:h val="9.66598455245610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7F2D-4F2C-9B1A-8926067FC72A}"/>
                </c:ext>
              </c:extLst>
            </c:dLbl>
            <c:dLbl>
              <c:idx val="3"/>
              <c:layout>
                <c:manualLayout>
                  <c:x val="-2.9791222017086873E-2"/>
                  <c:y val="-5.7058419042891467E-4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5,81;  4%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537860037777422E-2"/>
                      <c:h val="0.117350148498193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7F2D-4F2C-9B1A-8926067FC72A}"/>
                </c:ext>
              </c:extLst>
            </c:dLbl>
            <c:dLbl>
              <c:idx val="4"/>
              <c:layout>
                <c:manualLayout>
                  <c:x val="3.0153008217107952E-2"/>
                  <c:y val="3.9480402193128525E-4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32.05 ;  23.4%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79942181140401"/>
                      <c:h val="0.104016797900262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7F2D-4F2C-9B1A-8926067FC72A}"/>
                </c:ext>
              </c:extLst>
            </c:dLbl>
            <c:dLbl>
              <c:idx val="5"/>
              <c:layout>
                <c:manualLayout>
                  <c:x val="2.6937963476249646E-2"/>
                  <c:y val="6.8044762128306596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8.70;  6.3</a:t>
                    </a:r>
                    <a:r>
                      <a:rPr lang="en-US" sz="1200" baseline="0"/>
                      <a:t> </a:t>
                    </a:r>
                    <a:r>
                      <a:rPr lang="en-US" sz="1200"/>
                      <a:t>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597826745399926E-2"/>
                      <c:h val="0.112866684095882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7F2D-4F2C-9B1A-8926067FC72A}"/>
                </c:ext>
              </c:extLst>
            </c:dLbl>
            <c:dLbl>
              <c:idx val="6"/>
              <c:layout>
                <c:manualLayout>
                  <c:x val="-1.5431134164392513E-2"/>
                  <c:y val="7.214994657900733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aseline="0"/>
                      <a:t>0.90;    0.7%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6127746905709925E-2"/>
                      <c:h val="0.118033322880044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C-7F2D-4F2C-9B1A-8926067FC72A}"/>
                </c:ext>
              </c:extLst>
            </c:dLbl>
            <c:dLbl>
              <c:idx val="7"/>
              <c:layout>
                <c:manualLayout>
                  <c:x val="4.6649756626518948E-2"/>
                  <c:y val="4.84856072596791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aseline="0"/>
                      <a:t>22.56;    16.5%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4128070330834336E-2"/>
                      <c:h val="0.12470010404521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7F2D-4F2C-9B1A-8926067FC72A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pb_ien!$A$2:$A$9</c:f>
              <c:strCache>
                <c:ptCount val="8"/>
                <c:pt idx="0">
                  <c:v>naudas līdzekļu atlikums uz gada sākumu</c:v>
                </c:pt>
                <c:pt idx="1">
                  <c:v>nodokļu ieņēmumi</c:v>
                </c:pt>
                <c:pt idx="2">
                  <c:v>nenodokļu ieņēmumi</c:v>
                </c:pt>
                <c:pt idx="3">
                  <c:v>maksas pakalpojumi un citi pašu ieņēmumi</c:v>
                </c:pt>
                <c:pt idx="4">
                  <c:v>Valsts budžeta transferti</c:v>
                </c:pt>
                <c:pt idx="5">
                  <c:v>PFIF</c:v>
                </c:pt>
                <c:pt idx="6">
                  <c:v>Ieņēmumi no citām pašvaldībām</c:v>
                </c:pt>
                <c:pt idx="7">
                  <c:v>ES fondi , ārvalstu finanšu ieņēmumi</c:v>
                </c:pt>
              </c:strCache>
            </c:strRef>
          </c:cat>
          <c:val>
            <c:numRef>
              <c:f>pb_ien!$B$2:$B$9</c:f>
              <c:numCache>
                <c:formatCode>#,##0</c:formatCode>
                <c:ptCount val="8"/>
                <c:pt idx="0">
                  <c:v>7262413</c:v>
                </c:pt>
                <c:pt idx="1">
                  <c:v>54135800</c:v>
                </c:pt>
                <c:pt idx="2">
                  <c:v>5710635</c:v>
                </c:pt>
                <c:pt idx="3">
                  <c:v>5812178</c:v>
                </c:pt>
                <c:pt idx="4">
                  <c:v>32051023</c:v>
                </c:pt>
                <c:pt idx="5">
                  <c:v>8696185</c:v>
                </c:pt>
                <c:pt idx="6">
                  <c:v>898895</c:v>
                </c:pt>
                <c:pt idx="7">
                  <c:v>22564846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F2D-4F2C-9B1A-8926067FC72A}"/>
            </c:ext>
          </c:extLst>
        </c:ser>
        <c:ser>
          <c:idx val="1"/>
          <c:order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7F2D-4F2C-9B1A-8926067FC72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7F2D-4F2C-9B1A-8926067FC72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7F2D-4F2C-9B1A-8926067FC72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7F2D-4F2C-9B1A-8926067FC72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7F2D-4F2C-9B1A-8926067FC72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7F2D-4F2C-9B1A-8926067FC72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7F2D-4F2C-9B1A-8926067FC72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7F2D-4F2C-9B1A-8926067FC72A}"/>
              </c:ext>
            </c:extLst>
          </c:dPt>
          <c:cat>
            <c:strRef>
              <c:f>pb_ien!$A$2:$A$9</c:f>
              <c:strCache>
                <c:ptCount val="8"/>
                <c:pt idx="0">
                  <c:v>naudas līdzekļu atlikums uz gada sākumu</c:v>
                </c:pt>
                <c:pt idx="1">
                  <c:v>nodokļu ieņēmumi</c:v>
                </c:pt>
                <c:pt idx="2">
                  <c:v>nenodokļu ieņēmumi</c:v>
                </c:pt>
                <c:pt idx="3">
                  <c:v>maksas pakalpojumi un citi pašu ieņēmumi</c:v>
                </c:pt>
                <c:pt idx="4">
                  <c:v>Valsts budžeta transferti</c:v>
                </c:pt>
                <c:pt idx="5">
                  <c:v>PFIF</c:v>
                </c:pt>
                <c:pt idx="6">
                  <c:v>Ieņēmumi no citām pašvaldībām</c:v>
                </c:pt>
                <c:pt idx="7">
                  <c:v>ES fondi , ārvalstu finanšu ieņēmumi</c:v>
                </c:pt>
              </c:strCache>
            </c:strRef>
          </c:cat>
          <c:val>
            <c:numRef>
              <c:f>pb_ien!$C$2:$C$9</c:f>
              <c:numCache>
                <c:formatCode>0.00</c:formatCode>
                <c:ptCount val="8"/>
                <c:pt idx="0">
                  <c:v>5.3</c:v>
                </c:pt>
                <c:pt idx="1">
                  <c:v>39.479999999999997</c:v>
                </c:pt>
                <c:pt idx="2">
                  <c:v>4.16</c:v>
                </c:pt>
                <c:pt idx="3">
                  <c:v>4.24</c:v>
                </c:pt>
                <c:pt idx="4">
                  <c:v>23.37</c:v>
                </c:pt>
                <c:pt idx="5">
                  <c:v>6.34</c:v>
                </c:pt>
                <c:pt idx="6">
                  <c:v>0.66</c:v>
                </c:pt>
                <c:pt idx="7">
                  <c:v>16.45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2D-4F2C-9B1A-8926067F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128856175586744"/>
          <c:y val="0.14589066777611701"/>
          <c:w val="0.33803720187150521"/>
          <c:h val="0.68878787411847486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68948112255199E-2"/>
          <c:y val="0.17609678477690288"/>
          <c:w val="0.66268382798304071"/>
          <c:h val="0.804670052338132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270841640379374"/>
          <c:y val="0.14659454120578488"/>
          <c:w val="0.31792092949100914"/>
          <c:h val="0.7302473896090701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lv-LV"/>
              <a:t>Nodokļu ieņēmumu  sadalījums pa nodokļu veidiem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68948112255199E-2"/>
          <c:y val="0.17609678477690288"/>
          <c:w val="0.66268382798304071"/>
          <c:h val="0.80467005233813227"/>
        </c:manualLayout>
      </c:layout>
      <c:pie3DChart>
        <c:varyColors val="1"/>
        <c:ser>
          <c:idx val="0"/>
          <c:order val="0"/>
          <c:explosion val="3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28C-452D-A1EC-96E2429361D4}"/>
              </c:ext>
            </c:extLst>
          </c:dPt>
          <c:dPt>
            <c:idx val="1"/>
            <c:bubble3D val="0"/>
            <c:spPr>
              <a:solidFill>
                <a:srgbClr val="00CC99"/>
              </a:solidFill>
            </c:spPr>
            <c:extLst>
              <c:ext xmlns:c16="http://schemas.microsoft.com/office/drawing/2014/chart" uri="{C3380CC4-5D6E-409C-BE32-E72D297353CC}">
                <c16:uniqueId val="{00000003-F28C-452D-A1EC-96E2429361D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F28C-452D-A1EC-96E2429361D4}"/>
              </c:ext>
            </c:extLst>
          </c:dPt>
          <c:dPt>
            <c:idx val="3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6-F28C-452D-A1EC-96E2429361D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F28C-452D-A1EC-96E2429361D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F28C-452D-A1EC-96E2429361D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92%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8C-452D-A1EC-96E2429361D4}"/>
                </c:ext>
              </c:extLst>
            </c:dLbl>
            <c:dLbl>
              <c:idx val="1"/>
              <c:layout>
                <c:manualLayout>
                  <c:x val="-7.4983782920671038E-2"/>
                  <c:y val="2.0390419947506563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4,6%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28C-452D-A1EC-96E2429361D4}"/>
                </c:ext>
              </c:extLst>
            </c:dLbl>
            <c:dLbl>
              <c:idx val="2"/>
              <c:layout>
                <c:manualLayout>
                  <c:x val="-3.4651726226529378E-3"/>
                  <c:y val="-1.520725589774651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1,9%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28C-452D-A1EC-96E2429361D4}"/>
                </c:ext>
              </c:extLst>
            </c:dLbl>
            <c:dLbl>
              <c:idx val="3"/>
              <c:layout>
                <c:manualLayout>
                  <c:x val="3.2955784373107206E-3"/>
                  <c:y val="-1.7238348165059248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1,1%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28C-452D-A1EC-96E2429361D4}"/>
                </c:ext>
              </c:extLst>
            </c:dLbl>
            <c:dLbl>
              <c:idx val="4"/>
              <c:layout>
                <c:manualLayout>
                  <c:x val="6.1933075856012244E-2"/>
                  <c:y val="-1.1210301837270342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0,3%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28C-452D-A1EC-96E2429361D4}"/>
                </c:ext>
              </c:extLst>
            </c:dLbl>
            <c:dLbl>
              <c:idx val="5"/>
              <c:layout>
                <c:manualLayout>
                  <c:x val="4.244683292915382E-2"/>
                  <c:y val="6.7947178477690287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0.1%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28C-452D-A1EC-96E2429361D4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pb_nod_ien2!$A$2:$A$7</c:f>
              <c:strCache>
                <c:ptCount val="6"/>
                <c:pt idx="0">
                  <c:v>iedzīvotāju ienākuma nodoklis</c:v>
                </c:pt>
                <c:pt idx="1">
                  <c:v>nekustamā īpašuma nodoklis par zemi</c:v>
                </c:pt>
                <c:pt idx="2">
                  <c:v>nekustamā īpašuma nodoklis par ēkām</c:v>
                </c:pt>
                <c:pt idx="3">
                  <c:v>nekustamā īpašuma nodoklis par mājokli</c:v>
                </c:pt>
                <c:pt idx="4">
                  <c:v>dabas resursu nodoklis</c:v>
                </c:pt>
                <c:pt idx="5">
                  <c:v>azartspēļu nodoklis</c:v>
                </c:pt>
              </c:strCache>
            </c:strRef>
          </c:cat>
          <c:val>
            <c:numRef>
              <c:f>pb_nod_ien2!$B$2:$B$7</c:f>
              <c:numCache>
                <c:formatCode>#,##0</c:formatCode>
                <c:ptCount val="6"/>
                <c:pt idx="0">
                  <c:v>49787335</c:v>
                </c:pt>
                <c:pt idx="1">
                  <c:v>2497391</c:v>
                </c:pt>
                <c:pt idx="2">
                  <c:v>1038290</c:v>
                </c:pt>
                <c:pt idx="3">
                  <c:v>585519</c:v>
                </c:pt>
                <c:pt idx="4">
                  <c:v>184000</c:v>
                </c:pt>
                <c:pt idx="5">
                  <c:v>43265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8C-452D-A1EC-96E242936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680931187949329"/>
          <c:y val="0.14687994000042345"/>
          <c:w val="0.36561891720056733"/>
          <c:h val="0.82502774808748491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86498129859006"/>
          <c:y val="0.25083333333333335"/>
          <c:w val="0.66401968254916899"/>
          <c:h val="0.58167325964341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pb_nod_ien1!$A$2</c:f>
              <c:strCache>
                <c:ptCount val="1"/>
                <c:pt idx="0">
                  <c:v>iedzīvotāju ienākuma nodoklis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pb_nod_ien1!$C$1:$F$1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pb_nod_ien1!$C$2:$F$2</c:f>
              <c:numCache>
                <c:formatCode>#,##0</c:formatCode>
                <c:ptCount val="4"/>
                <c:pt idx="0">
                  <c:v>40427852</c:v>
                </c:pt>
                <c:pt idx="1">
                  <c:v>39692838</c:v>
                </c:pt>
                <c:pt idx="2">
                  <c:v>45281666</c:v>
                </c:pt>
                <c:pt idx="3">
                  <c:v>49787335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9-4DE1-94C2-B17CADC9C7AE}"/>
            </c:ext>
          </c:extLst>
        </c:ser>
        <c:ser>
          <c:idx val="1"/>
          <c:order val="1"/>
          <c:tx>
            <c:strRef>
              <c:f>pb_nod_ien1!$A$3</c:f>
              <c:strCache>
                <c:ptCount val="1"/>
                <c:pt idx="0">
                  <c:v>pārējie nodokļi</c:v>
                </c:pt>
              </c:strCache>
            </c:strRef>
          </c:tx>
          <c:spPr>
            <a:solidFill>
              <a:srgbClr val="A2E4B8">
                <a:lumMod val="60000"/>
                <a:lumOff val="40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pb_nod_ien1!$C$1:$F$1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pb_nod_ien1!$C$3:$F$3</c:f>
              <c:numCache>
                <c:formatCode>#,##0</c:formatCode>
                <c:ptCount val="4"/>
                <c:pt idx="0">
                  <c:v>4188463</c:v>
                </c:pt>
                <c:pt idx="1">
                  <c:v>4211490</c:v>
                </c:pt>
                <c:pt idx="2">
                  <c:v>4445882</c:v>
                </c:pt>
                <c:pt idx="3">
                  <c:v>4348465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19-4DE1-94C2-B17CADC9C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57743"/>
        <c:axId val="1"/>
      </c:barChart>
      <c:catAx>
        <c:axId val="130625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0625774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27457765203746"/>
          <c:y val="0.3611351267086963"/>
          <c:w val="0.19664509614005146"/>
          <c:h val="0.43002118728255179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487272327280394"/>
          <c:y val="0.14301053263508168"/>
          <c:w val="0.47178527447102286"/>
          <c:h val="0.743707036620422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1A5E3"/>
            </a:solidFill>
          </c:spPr>
          <c:invertIfNegative val="0"/>
          <c:dLbls>
            <c:dLbl>
              <c:idx val="0"/>
              <c:layout>
                <c:manualLayout>
                  <c:x val="1.0887763310529769E-2"/>
                  <c:y val="-9.7540727698766862E-17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5 558 123; 4%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756-452F-820E-67B6D8C9F1CB}"/>
                </c:ext>
              </c:extLst>
            </c:dLbl>
            <c:dLbl>
              <c:idx val="1"/>
              <c:layout>
                <c:manualLayout>
                  <c:x val="9.439525453509182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2 936 337; 2,1%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756-452F-820E-67B6D8C9F1CB}"/>
                </c:ext>
              </c:extLst>
            </c:dLbl>
            <c:dLbl>
              <c:idx val="2"/>
              <c:layout>
                <c:manualLayout>
                  <c:x val="8.763863023346148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200 00; 0,1%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756-452F-820E-67B6D8C9F1CB}"/>
                </c:ext>
              </c:extLst>
            </c:dLbl>
            <c:dLbl>
              <c:idx val="3"/>
              <c:layout>
                <c:manualLayout>
                  <c:x val="1.0846344613058952E-2"/>
                  <c:y val="-9.7540727698766862E-17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dirty="0"/>
                      <a:t>1 246 064; 0,9%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756-452F-820E-67B6D8C9F1CB}"/>
                </c:ext>
              </c:extLst>
            </c:dLbl>
            <c:dLbl>
              <c:idx val="4"/>
              <c:layout>
                <c:manualLayout>
                  <c:x val="1.27405911029915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10 591 398; 7,5%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756-452F-820E-67B6D8C9F1CB}"/>
                </c:ext>
              </c:extLst>
            </c:dLbl>
            <c:dLbl>
              <c:idx val="5"/>
              <c:layout>
                <c:manualLayout>
                  <c:x val="9.7203995231164679E-3"/>
                  <c:y val="-2.8198960586312789E-7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1 970 420; 1,4%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756-452F-820E-67B6D8C9F1CB}"/>
                </c:ext>
              </c:extLst>
            </c:dLbl>
            <c:dLbl>
              <c:idx val="6"/>
              <c:layout>
                <c:manualLayout>
                  <c:x val="-3.0816479890221193E-3"/>
                  <c:y val="-2.976190476190476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34 404 231; 24,6%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756-452F-820E-67B6D8C9F1CB}"/>
                </c:ext>
              </c:extLst>
            </c:dLbl>
            <c:dLbl>
              <c:idx val="7"/>
              <c:layout>
                <c:manualLayout>
                  <c:x val="2.993869260834548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303 172; 0,2%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756-452F-820E-67B6D8C9F1CB}"/>
                </c:ext>
              </c:extLst>
            </c:dLbl>
            <c:dLbl>
              <c:idx val="8"/>
              <c:layout>
                <c:manualLayout>
                  <c:x val="3.6946696947773528E-4"/>
                  <c:y val="3.5709222722192131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7 988 271; 5,7%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756-452F-820E-67B6D8C9F1CB}"/>
                </c:ext>
              </c:extLst>
            </c:dLbl>
            <c:dLbl>
              <c:idx val="9"/>
              <c:layout>
                <c:manualLayout>
                  <c:x val="9.2629381151117605E-3"/>
                  <c:y val="-2.0946711779589286E-7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63 226 234; 45%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756-452F-820E-67B6D8C9F1CB}"/>
                </c:ext>
              </c:extLst>
            </c:dLbl>
            <c:dLbl>
              <c:idx val="10"/>
              <c:layout>
                <c:manualLayout>
                  <c:x val="2.0367635861270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/>
                      <a:t>11</a:t>
                    </a:r>
                    <a:r>
                      <a:rPr lang="en-US" sz="1200" baseline="0"/>
                      <a:t> 909 899; 8,5</a:t>
                    </a:r>
                    <a:r>
                      <a:rPr lang="en-US" sz="1200"/>
                      <a:t>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756-452F-820E-67B6D8C9F1CB}"/>
                </c:ext>
              </c:extLst>
            </c:dLbl>
            <c:dLbl>
              <c:idx val="11"/>
              <c:layout>
                <c:manualLayout>
                  <c:x val="1.2650991240202858E-2"/>
                  <c:y val="-3.3416875522138678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200"/>
                      <a:t>2 439 322; 6,3%</a:t>
                    </a:r>
                  </a:p>
                </c:rich>
              </c:tx>
              <c:numFmt formatCode="##,##\,0%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756-452F-820E-67B6D8C9F1CB}"/>
                </c:ext>
              </c:extLst>
            </c:dLbl>
            <c:numFmt formatCode="##,##\,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pb_izd_pašv.fin!$A$2:$A$12</c:f>
              <c:strCache>
                <c:ptCount val="11"/>
                <c:pt idx="0">
                  <c:v>Izpildvaras institūcijas</c:v>
                </c:pt>
                <c:pt idx="1">
                  <c:v>Maksājumi par aizņēmumiem</c:v>
                </c:pt>
                <c:pt idx="2">
                  <c:v>Rezerves fonds</c:v>
                </c:pt>
                <c:pt idx="3">
                  <c:v>Sabiedriskā kārtība un drošība</c:v>
                </c:pt>
                <c:pt idx="4">
                  <c:v>Ekonomiskā darbība</c:v>
                </c:pt>
                <c:pt idx="5">
                  <c:v>Vides aizsardzība</c:v>
                </c:pt>
                <c:pt idx="6">
                  <c:v>Pašvaldības teritoriju un mājokļu apsaimniekošana</c:v>
                </c:pt>
                <c:pt idx="7">
                  <c:v>Veselība</c:v>
                </c:pt>
                <c:pt idx="8">
                  <c:v>Atpūta, kultūra un reliģija</c:v>
                </c:pt>
                <c:pt idx="9">
                  <c:v>Izglītība</c:v>
                </c:pt>
                <c:pt idx="10">
                  <c:v>Sociālā aizsardzība</c:v>
                </c:pt>
              </c:strCache>
            </c:strRef>
          </c:cat>
          <c:val>
            <c:numRef>
              <c:f>pb_izd_pašv.fin!$B$2:$B$12</c:f>
              <c:numCache>
                <c:formatCode>#,##0</c:formatCode>
                <c:ptCount val="11"/>
                <c:pt idx="0">
                  <c:v>5558123</c:v>
                </c:pt>
                <c:pt idx="1">
                  <c:v>2936337</c:v>
                </c:pt>
                <c:pt idx="2">
                  <c:v>200000</c:v>
                </c:pt>
                <c:pt idx="3">
                  <c:v>1246064</c:v>
                </c:pt>
                <c:pt idx="4">
                  <c:v>10591398</c:v>
                </c:pt>
                <c:pt idx="5">
                  <c:v>1970420</c:v>
                </c:pt>
                <c:pt idx="6">
                  <c:v>34404231</c:v>
                </c:pt>
                <c:pt idx="7">
                  <c:v>303172</c:v>
                </c:pt>
                <c:pt idx="8">
                  <c:v>7988271</c:v>
                </c:pt>
                <c:pt idx="9">
                  <c:v>63226234</c:v>
                </c:pt>
                <c:pt idx="10">
                  <c:v>11900899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56-452F-820E-67B6D8C9F1CB}"/>
            </c:ext>
          </c:extLst>
        </c:ser>
        <c:ser>
          <c:idx val="1"/>
          <c:order val="1"/>
          <c:invertIfNegative val="0"/>
          <c:cat>
            <c:strRef>
              <c:f>pb_izd_pašv.fin!$A$2:$A$12</c:f>
              <c:strCache>
                <c:ptCount val="11"/>
                <c:pt idx="0">
                  <c:v>Izpildvaras institūcijas</c:v>
                </c:pt>
                <c:pt idx="1">
                  <c:v>Maksājumi par aizņēmumiem</c:v>
                </c:pt>
                <c:pt idx="2">
                  <c:v>Rezerves fonds</c:v>
                </c:pt>
                <c:pt idx="3">
                  <c:v>Sabiedriskā kārtība un drošība</c:v>
                </c:pt>
                <c:pt idx="4">
                  <c:v>Ekonomiskā darbība</c:v>
                </c:pt>
                <c:pt idx="5">
                  <c:v>Vides aizsardzība</c:v>
                </c:pt>
                <c:pt idx="6">
                  <c:v>Pašvaldības teritoriju un mājokļu apsaimniekošana</c:v>
                </c:pt>
                <c:pt idx="7">
                  <c:v>Veselība</c:v>
                </c:pt>
                <c:pt idx="8">
                  <c:v>Atpūta, kultūra un reliģija</c:v>
                </c:pt>
                <c:pt idx="9">
                  <c:v>Izglītība</c:v>
                </c:pt>
                <c:pt idx="10">
                  <c:v>Sociālā aizsardzība</c:v>
                </c:pt>
              </c:strCache>
            </c:strRef>
          </c:cat>
          <c:val>
            <c:numRef>
              <c:f>pb_izd_pašv.fin!$C$2:$C$12</c:f>
              <c:numCache>
                <c:formatCode>0.00</c:formatCode>
                <c:ptCount val="11"/>
                <c:pt idx="0">
                  <c:v>3.96</c:v>
                </c:pt>
                <c:pt idx="1">
                  <c:v>2.09</c:v>
                </c:pt>
                <c:pt idx="2">
                  <c:v>0.14000000000000001</c:v>
                </c:pt>
                <c:pt idx="3">
                  <c:v>0.89</c:v>
                </c:pt>
                <c:pt idx="4">
                  <c:v>7.55</c:v>
                </c:pt>
                <c:pt idx="5">
                  <c:v>1.4</c:v>
                </c:pt>
                <c:pt idx="6">
                  <c:v>24.52</c:v>
                </c:pt>
                <c:pt idx="7">
                  <c:v>0.22</c:v>
                </c:pt>
                <c:pt idx="8">
                  <c:v>5.69</c:v>
                </c:pt>
                <c:pt idx="9">
                  <c:v>45.06</c:v>
                </c:pt>
                <c:pt idx="10">
                  <c:v>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756-452F-820E-67B6D8C9F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40"/>
        <c:axId val="1384979807"/>
        <c:axId val="1"/>
      </c:barChart>
      <c:catAx>
        <c:axId val="138497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84979807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6F-4E32-BAAE-E970F2E897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6F-4E32-BAAE-E970F2E897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6F-4E32-BAAE-E970F2E89738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6F-4E32-BAAE-E970F2E89738}"/>
              </c:ext>
            </c:extLst>
          </c:dPt>
          <c:dPt>
            <c:idx val="4"/>
            <c:bubble3D val="0"/>
            <c:spPr>
              <a:solidFill>
                <a:srgbClr val="99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6F-4E32-BAAE-E970F2E8973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6F-4E32-BAAE-E970F2E897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C6F-4E32-BAAE-E970F2E89738}"/>
              </c:ext>
            </c:extLst>
          </c:dPt>
          <c:dLbls>
            <c:dLbl>
              <c:idx val="0"/>
              <c:layout>
                <c:manualLayout>
                  <c:x val="-6.1980121334260042E-2"/>
                  <c:y val="-0.536158743878093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228308-D106-485F-965B-8C40059B5EB6}" type="VALUE">
                      <a:rPr lang="en-US" sz="1200"/>
                      <a:pPr>
                        <a:defRPr sz="1200"/>
                      </a:pPr>
                      <a:t>[VĒRTĪBA]</a:t>
                    </a:fld>
                    <a:r>
                      <a:rPr lang="en-US" sz="1200"/>
                      <a:t> ; 66%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382933010918382E-2"/>
                      <c:h val="0.115216247835972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6F-4E32-BAAE-E970F2E89738}"/>
                </c:ext>
              </c:extLst>
            </c:dLbl>
            <c:dLbl>
              <c:idx val="1"/>
              <c:layout>
                <c:manualLayout>
                  <c:x val="9.1763460219478732E-2"/>
                  <c:y val="0.133829978745452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B0FC72-5F65-45F0-81BF-296892BCA145}" type="VALUE">
                      <a:rPr lang="en-US" sz="1200"/>
                      <a:pPr>
                        <a:defRPr sz="1200"/>
                      </a:pPr>
                      <a:t>[VĒRTĪBA]</a:t>
                    </a:fld>
                    <a:r>
                      <a:rPr lang="en-US" sz="1200"/>
                      <a:t> 0,1%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8065843621392E-2"/>
                      <c:h val="0.115216289606450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6F-4E32-BAAE-E970F2E89738}"/>
                </c:ext>
              </c:extLst>
            </c:dLbl>
            <c:dLbl>
              <c:idx val="2"/>
              <c:layout>
                <c:manualLayout>
                  <c:x val="7.9074405734895492E-4"/>
                  <c:y val="9.50579431750066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E87BDA-7AFD-4239-911F-18A71748A0B4}" type="VALUE">
                      <a:rPr lang="en-US" sz="1200"/>
                      <a:pPr>
                        <a:defRPr sz="1200"/>
                      </a:pPr>
                      <a:t>[VĒRTĪBA]</a:t>
                    </a:fld>
                    <a:r>
                      <a:rPr lang="en-US" sz="1200"/>
                      <a:t> 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54773437057314E-2"/>
                      <c:h val="0.12290129105626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6F-4E32-BAAE-E970F2E89738}"/>
                </c:ext>
              </c:extLst>
            </c:dLbl>
            <c:dLbl>
              <c:idx val="3"/>
              <c:layout>
                <c:manualLayout>
                  <c:x val="-1.3877787807814457E-17"/>
                  <c:y val="4.2051933710015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5E0681-3416-4008-BF97-F91EDD04F1ED}" type="VALUE">
                      <a:rPr lang="en-US" sz="1200" smtClean="0"/>
                      <a:pPr>
                        <a:defRPr sz="1200"/>
                      </a:pPr>
                      <a:t>[VĒRTĪBA]</a:t>
                    </a:fld>
                    <a:r>
                      <a:rPr lang="en-US" sz="1200" dirty="0"/>
                      <a:t> 2,1%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439128943758552E-2"/>
                      <c:h val="0.126743667128064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6F-4E32-BAAE-E970F2E89738}"/>
                </c:ext>
              </c:extLst>
            </c:dLbl>
            <c:dLbl>
              <c:idx val="4"/>
              <c:layout>
                <c:manualLayout>
                  <c:x val="-4.251121167772047E-2"/>
                  <c:y val="1.0209537975271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6EF8C1-F2B2-49A6-B2B1-6CEFE7CCD83B}" type="VALUE">
                      <a:rPr lang="en-US" sz="1200"/>
                      <a:pPr>
                        <a:defRPr sz="1200"/>
                      </a:pPr>
                      <a:t>[VĒRTĪBA]</a:t>
                    </a:fld>
                    <a:r>
                      <a:rPr lang="en-US" sz="1200"/>
                      <a:t>  24,1%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61265432098764"/>
                      <c:h val="0.13058612630193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C6F-4E32-BAAE-E970F2E89738}"/>
                </c:ext>
              </c:extLst>
            </c:dLbl>
            <c:dLbl>
              <c:idx val="5"/>
              <c:layout>
                <c:manualLayout>
                  <c:x val="-4.0009987335804749E-2"/>
                  <c:y val="-6.18751492281899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D4AFE7-D21F-4247-894E-AB127C1F4542}" type="VALUE">
                      <a:rPr lang="en-US" sz="1200"/>
                      <a:pPr>
                        <a:defRPr sz="1200"/>
                      </a:pPr>
                      <a:t>[VĒRTĪBA]</a:t>
                    </a:fld>
                    <a:r>
                      <a:rPr lang="en-US" sz="1200"/>
                      <a:t>  3,8%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283858436904136E-2"/>
                      <c:h val="9.98463766144659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C6F-4E32-BAAE-E970F2E89738}"/>
                </c:ext>
              </c:extLst>
            </c:dLbl>
            <c:dLbl>
              <c:idx val="6"/>
              <c:layout>
                <c:manualLayout>
                  <c:x val="0.10604301584864217"/>
                  <c:y val="9.13203600256277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8FB75A-AE00-45FF-A58C-ABB528232BCC}" type="VALUE">
                      <a:rPr lang="en-US" sz="1200"/>
                      <a:pPr>
                        <a:defRPr sz="1200"/>
                      </a:pPr>
                      <a:t>[VĒRTĪBA]</a:t>
                    </a:fld>
                    <a:r>
                      <a:rPr lang="en-US" sz="1200"/>
                      <a:t>  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15661326913993E-2"/>
                      <c:h val="0.10368889822461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C6F-4E32-BAAE-E970F2E89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pb_izd_ekk!$A$2:$A$8</c:f>
              <c:strCache>
                <c:ptCount val="7"/>
                <c:pt idx="0">
                  <c:v>Kārtējie izdevumi</c:v>
                </c:pt>
                <c:pt idx="1">
                  <c:v>Līdzekļi neparedzētiem gadījumiem</c:v>
                </c:pt>
                <c:pt idx="2">
                  <c:v>Subsīdijas un dotācijas</c:v>
                </c:pt>
                <c:pt idx="3">
                  <c:v>Procentu maksājumi</c:v>
                </c:pt>
                <c:pt idx="4">
                  <c:v>Kapitālie izdevumi</c:v>
                </c:pt>
                <c:pt idx="5">
                  <c:v>Sociālie pabalsti</c:v>
                </c:pt>
                <c:pt idx="6">
                  <c:v>Transferti, pārējie izdevumi</c:v>
                </c:pt>
              </c:strCache>
            </c:strRef>
          </c:cat>
          <c:val>
            <c:numRef>
              <c:f>pb_izd_ekk!$B$2:$B$8</c:f>
              <c:numCache>
                <c:formatCode>#,##0</c:formatCode>
                <c:ptCount val="7"/>
                <c:pt idx="0">
                  <c:v>92726674</c:v>
                </c:pt>
                <c:pt idx="1">
                  <c:v>200000</c:v>
                </c:pt>
                <c:pt idx="2">
                  <c:v>4850219</c:v>
                </c:pt>
                <c:pt idx="3">
                  <c:v>2875103</c:v>
                </c:pt>
                <c:pt idx="4">
                  <c:v>33833460</c:v>
                </c:pt>
                <c:pt idx="5">
                  <c:v>5340753</c:v>
                </c:pt>
                <c:pt idx="6">
                  <c:v>498940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C6F-4E32-BAAE-E970F2E89738}"/>
            </c:ext>
          </c:extLst>
        </c:ser>
        <c:ser>
          <c:idx val="1"/>
          <c:order val="1"/>
          <c:cat>
            <c:strRef>
              <c:f>pb_izd_ekk!$A$2:$A$8</c:f>
              <c:strCache>
                <c:ptCount val="7"/>
                <c:pt idx="0">
                  <c:v>Kārtējie izdevumi</c:v>
                </c:pt>
                <c:pt idx="1">
                  <c:v>Līdzekļi neparedzētiem gadījumiem</c:v>
                </c:pt>
                <c:pt idx="2">
                  <c:v>Subsīdijas un dotācijas</c:v>
                </c:pt>
                <c:pt idx="3">
                  <c:v>Procentu maksājumi</c:v>
                </c:pt>
                <c:pt idx="4">
                  <c:v>Kapitālie izdevumi</c:v>
                </c:pt>
                <c:pt idx="5">
                  <c:v>Sociālie pabalsti</c:v>
                </c:pt>
                <c:pt idx="6">
                  <c:v>Transferti, pārējie izdevumi</c:v>
                </c:pt>
              </c:strCache>
            </c:strRef>
          </c:cat>
          <c:val>
            <c:numRef>
              <c:f>pb_izd_ekk!$C$2:$C$8</c:f>
            </c:numRef>
          </c:val>
          <c:extLst>
            <c:ext xmlns:c16="http://schemas.microsoft.com/office/drawing/2014/chart" uri="{C3380CC4-5D6E-409C-BE32-E72D297353CC}">
              <c16:uniqueId val="{0000000F-DC6F-4E32-BAAE-E970F2E89738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C6F-4E32-BAAE-E970F2E897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C6F-4E32-BAAE-E970F2E897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C6F-4E32-BAAE-E970F2E897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C6F-4E32-BAAE-E970F2E897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C6F-4E32-BAAE-E970F2E897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C6F-4E32-BAAE-E970F2E897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C6F-4E32-BAAE-E970F2E89738}"/>
              </c:ext>
            </c:extLst>
          </c:dPt>
          <c:cat>
            <c:strRef>
              <c:f>pb_izd_ekk!$A$2:$A$8</c:f>
              <c:strCache>
                <c:ptCount val="7"/>
                <c:pt idx="0">
                  <c:v>Kārtējie izdevumi</c:v>
                </c:pt>
                <c:pt idx="1">
                  <c:v>Līdzekļi neparedzētiem gadījumiem</c:v>
                </c:pt>
                <c:pt idx="2">
                  <c:v>Subsīdijas un dotācijas</c:v>
                </c:pt>
                <c:pt idx="3">
                  <c:v>Procentu maksājumi</c:v>
                </c:pt>
                <c:pt idx="4">
                  <c:v>Kapitālie izdevumi</c:v>
                </c:pt>
                <c:pt idx="5">
                  <c:v>Sociālie pabalsti</c:v>
                </c:pt>
                <c:pt idx="6">
                  <c:v>Transferti, pārējie izdevumi</c:v>
                </c:pt>
              </c:strCache>
            </c:strRef>
          </c:cat>
          <c:val>
            <c:numRef>
              <c:f>pb_izd_ekk!$D$2:$D$8</c:f>
              <c:numCache>
                <c:formatCode>General</c:formatCode>
                <c:ptCount val="7"/>
                <c:pt idx="0">
                  <c:v>66</c:v>
                </c:pt>
                <c:pt idx="1">
                  <c:v>0.1</c:v>
                </c:pt>
                <c:pt idx="2">
                  <c:v>3.5</c:v>
                </c:pt>
                <c:pt idx="3">
                  <c:v>2.1</c:v>
                </c:pt>
                <c:pt idx="4">
                  <c:v>24.1</c:v>
                </c:pt>
                <c:pt idx="5">
                  <c:v>3.8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C6F-4E32-BAAE-E970F2E89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52129808513237"/>
          <c:y val="0.14723461180255693"/>
          <c:w val="0.34038178952717807"/>
          <c:h val="0.74462721192109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BD83-F131-AD36-EB05-A16E5281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F6F99-2A58-6E17-765C-F4D30B135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859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EF89-A80B-0967-2DE7-4BA1E0E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938643">
            <a:off x="5608988" y="14366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D88E-AAF7-10AB-13D6-4B508423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6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16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EF89-A80B-0967-2DE7-4BA1E0E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578383">
            <a:off x="7447791" y="3481080"/>
            <a:ext cx="4523331" cy="3019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D88E-AAF7-10AB-13D6-4B508423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6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35C2825-091F-158E-12F7-9969F062298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rot="20812323">
            <a:off x="8770740" y="335138"/>
            <a:ext cx="3208841" cy="22397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866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EF89-A80B-0967-2DE7-4BA1E0E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D88E-AAF7-10AB-13D6-4B508423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6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40A88D1-AD08-76E2-88A0-2DF5F36B4AD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D79D32-F030-AA57-8DB3-522CF1DD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15" y="789109"/>
            <a:ext cx="3932237" cy="41656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376F83-FB2D-C355-642B-DC339C350A14}"/>
              </a:ext>
            </a:extLst>
          </p:cNvPr>
          <p:cNvSpPr txBox="1">
            <a:spLocks/>
          </p:cNvSpPr>
          <p:nvPr userDrawn="1"/>
        </p:nvSpPr>
        <p:spPr>
          <a:xfrm>
            <a:off x="6839215" y="789109"/>
            <a:ext cx="3932237" cy="416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420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BD83-F131-AD36-EB05-A16E5281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F6F99-2A58-6E17-765C-F4D30B135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929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64C61D-0220-382E-4DB1-D22FDB0A392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EBD83-F131-AD36-EB05-A16E5281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F6F99-2A58-6E17-765C-F4D30B135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85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9668-FBE8-1B16-BC89-BFFB9300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8AE7D-621F-85A4-BB4F-FA936575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870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676F-C115-A9FB-1FF9-2017A823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833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A1D-674F-4D59-5897-5791B5A2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31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49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E17F-5D7F-7853-E85B-430C7EAA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24C1-D5FA-E23E-7609-E983D21FE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44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55F26-7C1A-00F4-10F7-5954E2E65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365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5D4C-6731-D9E3-C413-7998FD8E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EBE6-831D-5789-6AB5-BD9979BA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694FC-6D7B-A240-7E1F-9230C51F4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5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2320C-4288-79BE-AC96-7A73987B9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219A6-550E-B323-EAF9-F72DC7F2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647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64C61D-0220-382E-4DB1-D22FDB0A392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EBD83-F131-AD36-EB05-A16E5281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F6F99-2A58-6E17-765C-F4D30B135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171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01F0-1E5C-F687-E6F0-9BCE9ECF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263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50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F1AB-3F41-8642-141B-18EE935E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8C21-E861-4D68-1E43-5ED2E70D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82FAC-3C52-E6F0-9853-9BD9706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054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488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EF89-A80B-0967-2DE7-4BA1E0E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938643">
            <a:off x="5608988" y="14366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D88E-AAF7-10AB-13D6-4B508423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6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81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EF89-A80B-0967-2DE7-4BA1E0E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578383">
            <a:off x="7447791" y="3481080"/>
            <a:ext cx="4523331" cy="3019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D88E-AAF7-10AB-13D6-4B508423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6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35C2825-091F-158E-12F7-9969F062298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rot="20812323">
            <a:off x="8770740" y="335138"/>
            <a:ext cx="3208841" cy="22397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9212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EF89-A80B-0967-2DE7-4BA1E0E4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AD88E-AAF7-10AB-13D6-4B5084235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6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6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7CBE1-6071-D75B-CF5E-4719299E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40A88D1-AD08-76E2-88A0-2DF5F36B4AD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D79D32-F030-AA57-8DB3-522CF1DD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15" y="789109"/>
            <a:ext cx="3932237" cy="416560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376F83-FB2D-C355-642B-DC339C350A14}"/>
              </a:ext>
            </a:extLst>
          </p:cNvPr>
          <p:cNvSpPr txBox="1">
            <a:spLocks/>
          </p:cNvSpPr>
          <p:nvPr userDrawn="1"/>
        </p:nvSpPr>
        <p:spPr>
          <a:xfrm>
            <a:off x="6839215" y="789109"/>
            <a:ext cx="3932237" cy="416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9172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9668-FBE8-1B16-BC89-BFFB9300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8AE7D-621F-85A4-BB4F-FA936575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9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676F-C115-A9FB-1FF9-2017A823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833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A1D-674F-4D59-5897-5791B5A2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31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6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E17F-5D7F-7853-E85B-430C7EAA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24C1-D5FA-E23E-7609-E983D21FE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44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55F26-7C1A-00F4-10F7-5954E2E65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10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5D4C-6731-D9E3-C413-7998FD8E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EBE6-831D-5789-6AB5-BD9979BA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694FC-6D7B-A240-7E1F-9230C51F4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5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2320C-4288-79BE-AC96-7A73987B9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219A6-550E-B323-EAF9-F72DC7F2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98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01F0-1E5C-F687-E6F0-9BCE9ECF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511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46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F1AB-3F41-8642-141B-18EE935E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8C21-E861-4D68-1E43-5ED2E70D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82FAC-3C52-E6F0-9853-9BD9706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054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18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AB004-40E5-717B-A364-18634705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5"/>
            <a:ext cx="10908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B355C-DE0B-13F9-205E-72CEBC0B2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008" y="1825625"/>
            <a:ext cx="10908792" cy="351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Dddddd</a:t>
            </a:r>
            <a:endParaRPr lang="en-US" dirty="0"/>
          </a:p>
          <a:p>
            <a:pPr lvl="4"/>
            <a:r>
              <a:rPr lang="en-US" dirty="0" err="1"/>
              <a:t>sssss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BF208-F6B2-A9A0-4785-C69C8BE3CB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" y="5871351"/>
            <a:ext cx="1764453" cy="7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AB004-40E5-717B-A364-18634705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5"/>
            <a:ext cx="10908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B355C-DE0B-13F9-205E-72CEBC0B2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008" y="1825625"/>
            <a:ext cx="10908792" cy="351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Dddddd</a:t>
            </a:r>
            <a:endParaRPr lang="en-US" dirty="0"/>
          </a:p>
          <a:p>
            <a:pPr lvl="4"/>
            <a:r>
              <a:rPr lang="en-US" dirty="0" err="1"/>
              <a:t>sssss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45F85-1B22-5EF3-FDAA-7926E661BA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5866477"/>
            <a:ext cx="1764453" cy="7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E9769DD2-B4FA-E1C1-D62B-BC0888FC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9682"/>
            <a:ext cx="12192000" cy="86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441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FE43-F16B-D91F-A728-2556FF47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467833"/>
            <a:ext cx="10908792" cy="818707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Galvenās prioritātes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AFFA-A01E-8B6B-6BFD-2A0FA394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7" y="1477927"/>
            <a:ext cx="9165265" cy="3625701"/>
          </a:xfrm>
        </p:spPr>
        <p:txBody>
          <a:bodyPr/>
          <a:lstStyle/>
          <a:p>
            <a:r>
              <a:rPr lang="lv-LV" sz="3000" dirty="0"/>
              <a:t>Drošība</a:t>
            </a:r>
          </a:p>
          <a:p>
            <a:endParaRPr lang="lv-LV" sz="3000" dirty="0"/>
          </a:p>
          <a:p>
            <a:r>
              <a:rPr lang="lv-LV" sz="3000" dirty="0"/>
              <a:t>Izglītības iestāžu nepārtraukta darbība / attīstība</a:t>
            </a:r>
          </a:p>
          <a:p>
            <a:pPr marL="0" indent="0">
              <a:buNone/>
            </a:pPr>
            <a:endParaRPr lang="lv-LV" sz="3000" dirty="0"/>
          </a:p>
          <a:p>
            <a:r>
              <a:rPr lang="lv-LV" sz="3000" dirty="0"/>
              <a:t>Novada ekonomiskā izaugsme</a:t>
            </a:r>
          </a:p>
          <a:p>
            <a:endParaRPr lang="lv-LV" sz="3000" dirty="0"/>
          </a:p>
          <a:p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128329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1148-8327-6EBC-E863-6FE76FEA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289762"/>
            <a:ext cx="10908792" cy="584445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…</a:t>
            </a:r>
            <a:r>
              <a:rPr lang="en-GB" sz="3200" dirty="0"/>
              <a:t>un </a:t>
            </a:r>
            <a:r>
              <a:rPr lang="lv-LV" sz="3200" dirty="0"/>
              <a:t>ietekmes uz budžetu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C978-069D-A889-1F38-89AED03F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911888"/>
            <a:ext cx="10217889" cy="5265628"/>
          </a:xfrm>
        </p:spPr>
        <p:txBody>
          <a:bodyPr>
            <a:normAutofit fontScale="92500"/>
          </a:bodyPr>
          <a:lstStyle/>
          <a:p>
            <a:r>
              <a:rPr lang="lv-LV" sz="2600" dirty="0"/>
              <a:t>Iekļauti gada izdevumi visu institūciju pamatdarbības nodrošināšanai</a:t>
            </a:r>
            <a:r>
              <a:rPr lang="en-GB" sz="2600" dirty="0"/>
              <a:t>, t.sk.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dk1"/>
                </a:solidFill>
              </a:rPr>
              <a:t> </a:t>
            </a:r>
            <a:r>
              <a:rPr lang="lv-LV" sz="2600" dirty="0">
                <a:solidFill>
                  <a:schemeClr val="dk1"/>
                </a:solidFill>
              </a:rPr>
              <a:t>atalgojuma pieaugums –pedagogiem par 2,6%</a:t>
            </a:r>
            <a:endParaRPr lang="en-GB" sz="2600" dirty="0">
              <a:solidFill>
                <a:schemeClr val="dk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v-LV" sz="2600" dirty="0">
                <a:solidFill>
                  <a:schemeClr val="dk1"/>
                </a:solidFill>
              </a:rPr>
              <a:t>minimālās algas /no 700 &gt; 740/ un algas minimuma pieaugums nepārsniedzot +2,6%  / 735,8 tūkst. eiro/</a:t>
            </a:r>
            <a:endParaRPr lang="en-GB" sz="2600" dirty="0">
              <a:solidFill>
                <a:schemeClr val="dk1"/>
              </a:solidFill>
            </a:endParaRPr>
          </a:p>
          <a:p>
            <a:r>
              <a:rPr lang="lv-LV" sz="2600" dirty="0"/>
              <a:t>Saglabāts daudzpusīgs sociālais un cita veida atbalsts novada iedzīvotājiem: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transporta izdevumu kompensācijas un atvieglojumi skolēniem, pensionāriem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lv-LV" sz="2200" b="1" dirty="0">
                <a:solidFill>
                  <a:schemeClr val="dk1"/>
                </a:solidFill>
              </a:rPr>
              <a:t>545</a:t>
            </a:r>
            <a:r>
              <a:rPr lang="en-GB" sz="2200" b="1" dirty="0">
                <a:solidFill>
                  <a:schemeClr val="dk1"/>
                </a:solidFill>
              </a:rPr>
              <a:t> </a:t>
            </a:r>
            <a:r>
              <a:rPr lang="en-GB" sz="2200" b="1" dirty="0" err="1">
                <a:solidFill>
                  <a:schemeClr val="dk1"/>
                </a:solidFill>
              </a:rPr>
              <a:t>tūkst</a:t>
            </a:r>
            <a:r>
              <a:rPr lang="en-GB" sz="2200" b="1" dirty="0">
                <a:solidFill>
                  <a:schemeClr val="dk1"/>
                </a:solidFill>
              </a:rPr>
              <a:t>. </a:t>
            </a:r>
            <a:r>
              <a:rPr lang="lv-LV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eiro </a:t>
            </a:r>
            <a:r>
              <a:rPr lang="lv-LV" sz="2200" dirty="0">
                <a:solidFill>
                  <a:schemeClr val="dk1"/>
                </a:solidFill>
                <a:highlight>
                  <a:srgbClr val="FFFFFF"/>
                </a:highlight>
              </a:rPr>
              <a:t>un skolēnu pārvadājumiem novada teritorijā </a:t>
            </a:r>
            <a:r>
              <a:rPr lang="lv-LV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869 tūkst.</a:t>
            </a:r>
            <a:r>
              <a:rPr lang="en-US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lv-LV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eiro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ēdināšanas maksas atvieglojumi pirmsskolas un skolu audzēkņiem</a:t>
            </a:r>
            <a:r>
              <a:rPr lang="en-GB" sz="2200" dirty="0">
                <a:solidFill>
                  <a:schemeClr val="dk1"/>
                </a:solidFill>
              </a:rPr>
              <a:t> </a:t>
            </a:r>
            <a:r>
              <a:rPr lang="en-GB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1,</a:t>
            </a:r>
            <a:r>
              <a:rPr lang="lv-LV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68</a:t>
            </a:r>
            <a:r>
              <a:rPr lang="en-GB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highlight>
                  <a:srgbClr val="FFFFFF"/>
                </a:highlight>
              </a:rPr>
              <a:t>milj</a:t>
            </a:r>
            <a:r>
              <a:rPr lang="en-GB" sz="2200" b="1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r>
              <a:rPr lang="en-GB" sz="2200" b="1" dirty="0">
                <a:solidFill>
                  <a:schemeClr val="dk1"/>
                </a:solidFill>
              </a:rPr>
              <a:t> </a:t>
            </a:r>
            <a:r>
              <a:rPr lang="en-GB" sz="2200" b="1" dirty="0" err="1">
                <a:solidFill>
                  <a:schemeClr val="dk1"/>
                </a:solidFill>
              </a:rPr>
              <a:t>eiro</a:t>
            </a:r>
            <a:endParaRPr lang="lv-LV" sz="2200" b="1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turpināts atbalsts vairāk kā 100 sporta biedrībām un klubiem visā novadā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atbalsts 2</a:t>
            </a:r>
            <a:r>
              <a:rPr lang="en-GB" sz="2200" dirty="0">
                <a:solidFill>
                  <a:schemeClr val="dk1"/>
                </a:solidFill>
              </a:rPr>
              <a:t>0</a:t>
            </a:r>
            <a:r>
              <a:rPr lang="lv-LV" sz="2200" dirty="0">
                <a:solidFill>
                  <a:schemeClr val="dk1"/>
                </a:solidFill>
              </a:rPr>
              <a:t> sociālās jomas NVO</a:t>
            </a:r>
            <a:r>
              <a:rPr lang="en-GB" sz="2200" dirty="0">
                <a:solidFill>
                  <a:schemeClr val="dk1"/>
                </a:solidFill>
              </a:rPr>
              <a:t> ;</a:t>
            </a:r>
            <a:endParaRPr lang="lv-LV" sz="2200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deinstitucionalizācijas pasākumi no pašvaldības budžeta līdzekļiem </a:t>
            </a:r>
            <a:r>
              <a:rPr lang="lv-LV" sz="2200" b="1" dirty="0">
                <a:solidFill>
                  <a:schemeClr val="dk1"/>
                </a:solidFill>
              </a:rPr>
              <a:t>0,92 milj.eiro</a:t>
            </a:r>
            <a:endParaRPr lang="lv-LV" sz="2000" b="1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000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000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2600" dirty="0"/>
          </a:p>
          <a:p>
            <a:pPr>
              <a:buFont typeface="Wingdings" panose="05000000000000000000" pitchFamily="2" charset="2"/>
              <a:buChar char="Ø"/>
            </a:pPr>
            <a:endParaRPr lang="lv-LV" sz="20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lv-LV" sz="20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810049056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0741-5514-37F8-7A9B-D158E290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6"/>
            <a:ext cx="10908792" cy="730028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…</a:t>
            </a:r>
            <a:r>
              <a:rPr lang="en-GB" sz="3200" dirty="0"/>
              <a:t>un </a:t>
            </a:r>
            <a:r>
              <a:rPr lang="lv-LV" sz="3200" dirty="0"/>
              <a:t>ietekmes uz budžetu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C052-86E2-D756-0BB2-7B8ECE6D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4" y="1244009"/>
            <a:ext cx="8899451" cy="4359349"/>
          </a:xfrm>
        </p:spPr>
        <p:txBody>
          <a:bodyPr>
            <a:normAutofit fontScale="40000" lnSpcReduction="20000"/>
          </a:bodyPr>
          <a:lstStyle/>
          <a:p>
            <a:r>
              <a:rPr lang="lv-LV" sz="5000" dirty="0"/>
              <a:t>Finansējums </a:t>
            </a:r>
            <a:r>
              <a:rPr lang="lv-LV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kolektīvu dalības XIII Latvijas skolu jaunatnes dziesmu un deju svētkos </a:t>
            </a:r>
            <a:r>
              <a:rPr lang="lv-LV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184,7 tūkst. eiro </a:t>
            </a:r>
          </a:p>
          <a:p>
            <a:r>
              <a:rPr lang="lv-LV" sz="5000" dirty="0">
                <a:solidFill>
                  <a:srgbClr val="000000"/>
                </a:solidFill>
              </a:rPr>
              <a:t>Finansējums novada pašvaldības vēlēšanu organizēšanai </a:t>
            </a:r>
            <a:r>
              <a:rPr lang="lv-LV" sz="5000" b="1" dirty="0">
                <a:solidFill>
                  <a:srgbClr val="000000"/>
                </a:solidFill>
              </a:rPr>
              <a:t>191,6 tūkst. eiro</a:t>
            </a:r>
          </a:p>
          <a:p>
            <a:r>
              <a:rPr lang="lv-LV" sz="5000" dirty="0"/>
              <a:t>Turpināta visu uzsākto infrastruktūras objektu finansēšana un rasti līdzekļi jaunu investīciju projektu finansēšanai</a:t>
            </a:r>
            <a:r>
              <a:rPr lang="en-GB" sz="5000" dirty="0"/>
              <a:t> </a:t>
            </a:r>
            <a:r>
              <a:rPr lang="lv-LV" sz="5000" b="1" dirty="0"/>
              <a:t>31,2</a:t>
            </a:r>
            <a:r>
              <a:rPr lang="en-GB" sz="5000" b="1" dirty="0"/>
              <a:t> </a:t>
            </a:r>
            <a:r>
              <a:rPr lang="en-GB" sz="5000" b="1" dirty="0" err="1"/>
              <a:t>milj</a:t>
            </a:r>
            <a:r>
              <a:rPr lang="en-GB" sz="5000" b="1" dirty="0"/>
              <a:t>. </a:t>
            </a:r>
            <a:r>
              <a:rPr lang="lv-LV" sz="5000" b="1" dirty="0"/>
              <a:t>e</a:t>
            </a:r>
            <a:r>
              <a:rPr lang="en-GB" sz="5000" b="1" dirty="0" err="1"/>
              <a:t>iro</a:t>
            </a:r>
            <a:endParaRPr lang="lv-LV" sz="5000" b="1" dirty="0"/>
          </a:p>
          <a:p>
            <a:r>
              <a:rPr lang="lv-LV" sz="5000" dirty="0"/>
              <a:t> finansējums līdzdalības budžetam </a:t>
            </a:r>
            <a:r>
              <a:rPr lang="lv-LV" sz="5000" b="1" dirty="0"/>
              <a:t>49 042 eiro </a:t>
            </a:r>
          </a:p>
          <a:p>
            <a:pPr marL="0" indent="0">
              <a:buNone/>
            </a:pPr>
            <a:r>
              <a:rPr lang="lv-LV" sz="3600" dirty="0"/>
              <a:t>/0,1% </a:t>
            </a:r>
            <a:r>
              <a:rPr lang="lv-LV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pašvaldības vidējiem viena gada iedzīvotāju ienākuma nodokļa un nekustamā īpašuma nodokļa faktiskajiem ieņēmumiem, kas aprēķināti par pēdējiem trim gadiem/</a:t>
            </a:r>
          </a:p>
          <a:p>
            <a:endParaRPr lang="lv-LV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lv-LV" sz="5000" dirty="0">
                <a:solidFill>
                  <a:schemeClr val="dk1"/>
                </a:solidFill>
              </a:rPr>
              <a:t>Daudzdzīvokļu dzīvojamo māju energoefektivitātes paaugstināšanas un pagalmu labiekārtošanas programma – </a:t>
            </a:r>
            <a:r>
              <a:rPr lang="lv-LV" sz="5000" b="1" dirty="0">
                <a:solidFill>
                  <a:schemeClr val="dk1"/>
                </a:solidFill>
              </a:rPr>
              <a:t>160,5</a:t>
            </a:r>
            <a:r>
              <a:rPr lang="en-GB" sz="5000" b="1" dirty="0">
                <a:solidFill>
                  <a:schemeClr val="dk1"/>
                </a:solidFill>
              </a:rPr>
              <a:t> </a:t>
            </a:r>
            <a:r>
              <a:rPr lang="en-GB" sz="5000" b="1" dirty="0" err="1">
                <a:solidFill>
                  <a:schemeClr val="dk1"/>
                </a:solidFill>
              </a:rPr>
              <a:t>tūkst</a:t>
            </a:r>
            <a:r>
              <a:rPr lang="en-GB" sz="5000" b="1" dirty="0">
                <a:solidFill>
                  <a:schemeClr val="dk1"/>
                </a:solidFill>
              </a:rPr>
              <a:t>.</a:t>
            </a:r>
            <a:r>
              <a:rPr lang="lv-LV" sz="5000" b="1" dirty="0">
                <a:solidFill>
                  <a:schemeClr val="dk1"/>
                </a:solidFill>
              </a:rPr>
              <a:t> </a:t>
            </a:r>
            <a:r>
              <a:rPr lang="en-GB" sz="5000" b="1" dirty="0">
                <a:solidFill>
                  <a:schemeClr val="dk1"/>
                </a:solidFill>
              </a:rPr>
              <a:t>e</a:t>
            </a:r>
            <a:r>
              <a:rPr lang="lv-LV" sz="5000" b="1" dirty="0" err="1">
                <a:solidFill>
                  <a:schemeClr val="dk1"/>
                </a:solidFill>
              </a:rPr>
              <a:t>iro</a:t>
            </a:r>
            <a:endParaRPr lang="en-GB" sz="5000" b="1" dirty="0">
              <a:solidFill>
                <a:schemeClr val="dk1"/>
              </a:solidFill>
            </a:endParaRPr>
          </a:p>
          <a:p>
            <a:endParaRPr lang="lv-LV" sz="5000" dirty="0"/>
          </a:p>
          <a:p>
            <a:endParaRPr lang="lv-LV" sz="2400" dirty="0"/>
          </a:p>
          <a:p>
            <a:endParaRPr lang="lv-LV" sz="2400" dirty="0"/>
          </a:p>
          <a:p>
            <a:pPr marL="0" indent="0">
              <a:buNone/>
            </a:pPr>
            <a:r>
              <a:rPr lang="lv-LV" sz="2400" dirty="0"/>
              <a:t>       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70559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8F8A-D777-13A8-10BA-45A47BF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10393" cy="658167"/>
          </a:xfrm>
        </p:spPr>
        <p:txBody>
          <a:bodyPr/>
          <a:lstStyle/>
          <a:p>
            <a:pPr algn="ctr"/>
            <a:r>
              <a:rPr lang="en-GB" dirty="0"/>
              <a:t>I</a:t>
            </a:r>
            <a:r>
              <a:rPr lang="lv-LV" sz="3200" dirty="0"/>
              <a:t>niciatīvas</a:t>
            </a:r>
            <a:r>
              <a:rPr lang="en-GB" sz="3200" dirty="0"/>
              <a:t> </a:t>
            </a:r>
            <a:r>
              <a:rPr lang="lv-LV" sz="3200" dirty="0"/>
              <a:t>iedzīvotājiem</a:t>
            </a:r>
            <a:endParaRPr lang="lv-LV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D0A28DF-9122-3DF3-DDEC-357051DDD4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94" b="3794"/>
          <a:stretch>
            <a:fillRect/>
          </a:stretch>
        </p:blipFill>
        <p:spPr>
          <a:xfrm>
            <a:off x="7507605" y="657523"/>
            <a:ext cx="4460875" cy="57032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3B50A-8F28-2C38-A7C3-147063E7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158422"/>
            <a:ext cx="6272360" cy="4541155"/>
          </a:xfrm>
        </p:spPr>
        <p:txBody>
          <a:bodyPr>
            <a:normAutofit/>
          </a:bodyPr>
          <a:lstStyle/>
          <a:p>
            <a:r>
              <a:rPr lang="lv-LV" sz="2600" dirty="0"/>
              <a:t>Turpinātas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Iedzīvotāju iniciatīvu atbalsta pasākumiem –  </a:t>
            </a:r>
            <a:r>
              <a:rPr lang="en-GB" sz="2200" b="1" dirty="0">
                <a:solidFill>
                  <a:schemeClr val="dk1"/>
                </a:solidFill>
              </a:rPr>
              <a:t>2</a:t>
            </a:r>
            <a:r>
              <a:rPr lang="lv-LV" sz="2200" b="1" dirty="0">
                <a:solidFill>
                  <a:schemeClr val="dk1"/>
                </a:solidFill>
              </a:rPr>
              <a:t>0 000 eiro</a:t>
            </a:r>
            <a:endParaRPr lang="en-GB" sz="2200" b="1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Atbalsts nometņu, kultūras un sporta projektiem – </a:t>
            </a:r>
            <a:r>
              <a:rPr lang="en-GB" sz="2200" b="1" dirty="0">
                <a:solidFill>
                  <a:schemeClr val="dk1"/>
                </a:solidFill>
              </a:rPr>
              <a:t>47 156 </a:t>
            </a:r>
            <a:r>
              <a:rPr lang="lv-LV" sz="2200" b="1" dirty="0">
                <a:solidFill>
                  <a:schemeClr val="dk1"/>
                </a:solidFill>
              </a:rPr>
              <a:t>eiro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Atbalsts </a:t>
            </a:r>
            <a:r>
              <a:rPr lang="lv-LV" sz="2200" dirty="0" err="1">
                <a:solidFill>
                  <a:schemeClr val="dk1"/>
                </a:solidFill>
              </a:rPr>
              <a:t>kultūvēsturisko</a:t>
            </a:r>
            <a:r>
              <a:rPr lang="lv-LV" sz="2200" dirty="0">
                <a:solidFill>
                  <a:schemeClr val="dk1"/>
                </a:solidFill>
              </a:rPr>
              <a:t> objektu atjaunošanai </a:t>
            </a:r>
            <a:r>
              <a:rPr lang="lv-LV" sz="2200" b="1" dirty="0">
                <a:solidFill>
                  <a:schemeClr val="dk1"/>
                </a:solidFill>
              </a:rPr>
              <a:t>20 000 eiro</a:t>
            </a:r>
            <a:endParaRPr lang="en-GB" sz="2200" b="1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chemeClr val="dk1"/>
                </a:solidFill>
              </a:rPr>
              <a:t>Novada mēroga pasākumi sportā, kultūrā, tūrismā </a:t>
            </a:r>
            <a:r>
              <a:rPr lang="lv-LV" sz="2200" b="1" dirty="0">
                <a:solidFill>
                  <a:schemeClr val="dk1"/>
                </a:solidFill>
              </a:rPr>
              <a:t>872 tūkst. eiro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2000" b="1" dirty="0">
              <a:solidFill>
                <a:schemeClr val="dk1"/>
              </a:solidFill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074278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B599-73BE-1683-A6B9-1EA4FA7E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275675"/>
            <a:ext cx="10908792" cy="569151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Lielākās investīcijas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E0E5B-B9B9-876B-6EBB-EAF7745D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721" y="914400"/>
            <a:ext cx="10004775" cy="51882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</a:t>
            </a:r>
            <a:r>
              <a:rPr lang="en-GB" sz="2400" dirty="0" err="1"/>
              <a:t>Strauta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</a:t>
            </a:r>
            <a:r>
              <a:rPr lang="en-GB" sz="2400" dirty="0" err="1"/>
              <a:t>Valmierā</a:t>
            </a:r>
            <a:r>
              <a:rPr lang="en-GB" sz="2400" dirty="0"/>
              <a:t> </a:t>
            </a:r>
            <a:r>
              <a:rPr lang="en-GB" sz="2400" dirty="0" err="1"/>
              <a:t>pārbūve</a:t>
            </a:r>
            <a:r>
              <a:rPr lang="en-GB" sz="2400" dirty="0"/>
              <a:t> 1.26 </a:t>
            </a:r>
            <a:r>
              <a:rPr lang="en-GB" sz="2400" dirty="0" err="1"/>
              <a:t>milj.eiro</a:t>
            </a:r>
            <a:endParaRPr lang="en-GB" sz="2400" dirty="0"/>
          </a:p>
          <a:p>
            <a:r>
              <a:rPr lang="en-GB" sz="2400" dirty="0" err="1"/>
              <a:t>Semināra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(no </a:t>
            </a:r>
            <a:r>
              <a:rPr lang="en-GB" sz="2400" dirty="0" err="1"/>
              <a:t>Pāvila</a:t>
            </a:r>
            <a:r>
              <a:rPr lang="en-GB" sz="2400" dirty="0"/>
              <a:t> </a:t>
            </a:r>
            <a:r>
              <a:rPr lang="en-GB" sz="2400" dirty="0" err="1"/>
              <a:t>Rozīša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</a:t>
            </a:r>
            <a:r>
              <a:rPr lang="en-GB" sz="2400" dirty="0" err="1"/>
              <a:t>līdz</a:t>
            </a:r>
            <a:r>
              <a:rPr lang="en-GB" sz="2400" dirty="0"/>
              <a:t> </a:t>
            </a:r>
            <a:r>
              <a:rPr lang="en-GB" sz="2400" dirty="0" err="1"/>
              <a:t>Smilšu</a:t>
            </a:r>
            <a:r>
              <a:rPr lang="en-GB" sz="2400" dirty="0"/>
              <a:t> </a:t>
            </a:r>
            <a:r>
              <a:rPr lang="en-GB" sz="2400" dirty="0" err="1"/>
              <a:t>ielai</a:t>
            </a:r>
            <a:r>
              <a:rPr lang="en-GB" sz="2400" dirty="0"/>
              <a:t>, </a:t>
            </a:r>
            <a:r>
              <a:rPr lang="en-GB" sz="2400" dirty="0" err="1"/>
              <a:t>Valmierā</a:t>
            </a:r>
            <a:r>
              <a:rPr lang="en-GB" sz="2400" dirty="0"/>
              <a:t> </a:t>
            </a:r>
            <a:r>
              <a:rPr lang="en-GB" sz="2400" dirty="0" err="1"/>
              <a:t>pārbūve</a:t>
            </a:r>
            <a:r>
              <a:rPr lang="en-GB" sz="2400" dirty="0"/>
              <a:t> 1.12 </a:t>
            </a:r>
            <a:r>
              <a:rPr lang="en-GB" sz="2400" dirty="0" err="1"/>
              <a:t>milj</a:t>
            </a:r>
            <a:r>
              <a:rPr lang="en-GB" sz="2400" dirty="0"/>
              <a:t>.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Gājēju</a:t>
            </a:r>
            <a:r>
              <a:rPr lang="en-GB" sz="2400" dirty="0"/>
              <a:t> </a:t>
            </a:r>
            <a:r>
              <a:rPr lang="en-GB" sz="2400" dirty="0" err="1"/>
              <a:t>ietves</a:t>
            </a:r>
            <a:r>
              <a:rPr lang="en-GB" sz="2400" dirty="0"/>
              <a:t> </a:t>
            </a:r>
            <a:r>
              <a:rPr lang="en-GB" sz="2400" dirty="0" err="1"/>
              <a:t>puklkveža</a:t>
            </a:r>
            <a:r>
              <a:rPr lang="en-GB" sz="2400" dirty="0"/>
              <a:t> </a:t>
            </a:r>
            <a:r>
              <a:rPr lang="en-GB" sz="2400" dirty="0" err="1"/>
              <a:t>Brieža</a:t>
            </a:r>
            <a:r>
              <a:rPr lang="en-GB" sz="2400" dirty="0"/>
              <a:t> </a:t>
            </a:r>
            <a:r>
              <a:rPr lang="en-GB" sz="2400" dirty="0" err="1"/>
              <a:t>ielā</a:t>
            </a:r>
            <a:r>
              <a:rPr lang="en-GB" sz="2400" dirty="0"/>
              <a:t>, </a:t>
            </a:r>
            <a:r>
              <a:rPr lang="en-GB" sz="2400" dirty="0" err="1"/>
              <a:t>Strenčos</a:t>
            </a:r>
            <a:r>
              <a:rPr lang="en-GB" sz="2400" dirty="0"/>
              <a:t> </a:t>
            </a:r>
            <a:r>
              <a:rPr lang="en-GB" sz="2400" dirty="0" err="1"/>
              <a:t>izbūve</a:t>
            </a:r>
            <a:r>
              <a:rPr lang="en-GB" sz="2400" dirty="0"/>
              <a:t> 156 </a:t>
            </a:r>
            <a:r>
              <a:rPr lang="en-GB" sz="2400" dirty="0" err="1"/>
              <a:t>tūkst</a:t>
            </a:r>
            <a:r>
              <a:rPr lang="en-GB" sz="2400" dirty="0"/>
              <a:t>.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Četru</a:t>
            </a:r>
            <a:r>
              <a:rPr lang="en-GB" sz="2400" dirty="0"/>
              <a:t> </a:t>
            </a:r>
            <a:r>
              <a:rPr lang="en-GB" sz="2400" dirty="0" err="1"/>
              <a:t>ielu</a:t>
            </a:r>
            <a:r>
              <a:rPr lang="en-GB" sz="2400" dirty="0"/>
              <a:t> </a:t>
            </a:r>
            <a:r>
              <a:rPr lang="en-GB" sz="2400" dirty="0" err="1"/>
              <a:t>Rūjienā</a:t>
            </a:r>
            <a:r>
              <a:rPr lang="en-GB" sz="2400" dirty="0"/>
              <a:t> </a:t>
            </a:r>
            <a:r>
              <a:rPr lang="en-GB" sz="2400" dirty="0" err="1"/>
              <a:t>divkārtu</a:t>
            </a:r>
            <a:r>
              <a:rPr lang="en-GB" sz="2400" dirty="0"/>
              <a:t> </a:t>
            </a:r>
            <a:r>
              <a:rPr lang="en-GB" sz="2400" dirty="0" err="1"/>
              <a:t>virsmu</a:t>
            </a:r>
            <a:r>
              <a:rPr lang="en-GB" sz="2400" dirty="0"/>
              <a:t> </a:t>
            </a:r>
            <a:r>
              <a:rPr lang="en-GB" sz="2400" dirty="0" err="1"/>
              <a:t>apstrāde</a:t>
            </a:r>
            <a:r>
              <a:rPr lang="en-GB" sz="2400" dirty="0"/>
              <a:t> 142 </a:t>
            </a:r>
            <a:r>
              <a:rPr lang="en-GB" sz="2400" dirty="0" err="1"/>
              <a:t>tūkst</a:t>
            </a:r>
            <a:r>
              <a:rPr lang="en-GB" sz="2400" dirty="0"/>
              <a:t>.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Valkas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(</a:t>
            </a:r>
            <a:r>
              <a:rPr lang="en-GB" sz="2400" dirty="0" err="1"/>
              <a:t>posmā</a:t>
            </a:r>
            <a:r>
              <a:rPr lang="en-GB" sz="2400" dirty="0"/>
              <a:t> no </a:t>
            </a:r>
            <a:r>
              <a:rPr lang="en-GB" sz="2400" dirty="0" err="1"/>
              <a:t>Raiņa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</a:t>
            </a:r>
            <a:r>
              <a:rPr lang="en-GB" sz="2400" dirty="0" err="1"/>
              <a:t>līdz</a:t>
            </a:r>
            <a:r>
              <a:rPr lang="en-GB" sz="2400" dirty="0"/>
              <a:t> </a:t>
            </a:r>
            <a:r>
              <a:rPr lang="en-GB" sz="2400" dirty="0" err="1"/>
              <a:t>Tērbatas</a:t>
            </a:r>
            <a:r>
              <a:rPr lang="en-GB" sz="2400" dirty="0"/>
              <a:t> </a:t>
            </a:r>
            <a:r>
              <a:rPr lang="en-GB" sz="2400" dirty="0" err="1"/>
              <a:t>ielai</a:t>
            </a:r>
            <a:r>
              <a:rPr lang="en-GB" sz="2400" dirty="0"/>
              <a:t> </a:t>
            </a:r>
            <a:r>
              <a:rPr lang="en-GB" sz="2400" dirty="0" err="1"/>
              <a:t>seguma</a:t>
            </a:r>
            <a:r>
              <a:rPr lang="en-GB" sz="2400" dirty="0"/>
              <a:t> </a:t>
            </a:r>
            <a:r>
              <a:rPr lang="en-GB" sz="2400" dirty="0" err="1"/>
              <a:t>atjaunošana</a:t>
            </a:r>
            <a:r>
              <a:rPr lang="en-GB" sz="2400" dirty="0"/>
              <a:t> 255 </a:t>
            </a:r>
            <a:r>
              <a:rPr lang="en-GB" sz="2400" dirty="0" err="1"/>
              <a:t>tūkst.eiro</a:t>
            </a:r>
            <a:endParaRPr lang="en-GB" sz="2400" dirty="0"/>
          </a:p>
          <a:p>
            <a:r>
              <a:rPr lang="en-GB" sz="2400" dirty="0" err="1"/>
              <a:t>Ošu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, </a:t>
            </a:r>
            <a:r>
              <a:rPr lang="en-GB" sz="2400" dirty="0" err="1"/>
              <a:t>Kocēnos</a:t>
            </a:r>
            <a:r>
              <a:rPr lang="en-GB" sz="2400" dirty="0"/>
              <a:t> </a:t>
            </a:r>
            <a:r>
              <a:rPr lang="en-GB" sz="2400" dirty="0" err="1"/>
              <a:t>pārbūve</a:t>
            </a:r>
            <a:r>
              <a:rPr lang="en-GB" sz="2400" dirty="0"/>
              <a:t> 105 </a:t>
            </a:r>
            <a:r>
              <a:rPr lang="en-GB" sz="2400" dirty="0" err="1"/>
              <a:t>tūkst</a:t>
            </a:r>
            <a:r>
              <a:rPr lang="en-GB" sz="2400" dirty="0"/>
              <a:t>.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Burtnieki</a:t>
            </a:r>
            <a:r>
              <a:rPr lang="en-GB" sz="2400" dirty="0"/>
              <a:t> –</a:t>
            </a:r>
            <a:r>
              <a:rPr lang="en-GB" sz="2400" dirty="0" err="1"/>
              <a:t>Pintes</a:t>
            </a:r>
            <a:r>
              <a:rPr lang="en-GB" sz="2400" dirty="0"/>
              <a:t> </a:t>
            </a:r>
            <a:r>
              <a:rPr lang="en-GB" sz="2400" dirty="0" err="1"/>
              <a:t>ceļa</a:t>
            </a:r>
            <a:r>
              <a:rPr lang="en-GB" sz="2400" dirty="0"/>
              <a:t> un </a:t>
            </a:r>
            <a:r>
              <a:rPr lang="en-GB" sz="2400" dirty="0" err="1"/>
              <a:t>Matīši</a:t>
            </a:r>
            <a:r>
              <a:rPr lang="en-GB" sz="2400" dirty="0"/>
              <a:t> – </a:t>
            </a:r>
            <a:r>
              <a:rPr lang="en-GB" sz="2400" dirty="0" err="1"/>
              <a:t>Jaunkriķi</a:t>
            </a:r>
            <a:r>
              <a:rPr lang="en-GB" sz="2400" dirty="0"/>
              <a:t> – </a:t>
            </a:r>
            <a:r>
              <a:rPr lang="en-GB" sz="2400" dirty="0" err="1"/>
              <a:t>Strazdi</a:t>
            </a:r>
            <a:r>
              <a:rPr lang="en-GB" sz="2400" dirty="0"/>
              <a:t> </a:t>
            </a:r>
            <a:r>
              <a:rPr lang="en-GB" sz="2400" dirty="0" err="1"/>
              <a:t>ceļa</a:t>
            </a:r>
            <a:r>
              <a:rPr lang="en-GB" sz="2400" dirty="0"/>
              <a:t> </a:t>
            </a:r>
            <a:r>
              <a:rPr lang="en-GB" sz="2400" dirty="0" err="1"/>
              <a:t>segumu</a:t>
            </a:r>
            <a:r>
              <a:rPr lang="en-GB" sz="2400" dirty="0"/>
              <a:t> </a:t>
            </a:r>
            <a:r>
              <a:rPr lang="en-GB" sz="2400" dirty="0" err="1"/>
              <a:t>atjaunošana</a:t>
            </a:r>
            <a:r>
              <a:rPr lang="en-GB" sz="2400" dirty="0"/>
              <a:t> 169 </a:t>
            </a:r>
            <a:r>
              <a:rPr lang="en-GB" sz="2400" dirty="0" err="1"/>
              <a:t>tūkst</a:t>
            </a:r>
            <a:r>
              <a:rPr lang="en-GB" sz="2400" dirty="0"/>
              <a:t>.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Ausekļa</a:t>
            </a:r>
            <a:r>
              <a:rPr lang="en-GB" sz="2400" dirty="0"/>
              <a:t> </a:t>
            </a:r>
            <a:r>
              <a:rPr lang="en-GB" sz="2400" dirty="0" err="1"/>
              <a:t>ielas</a:t>
            </a:r>
            <a:r>
              <a:rPr lang="en-GB" sz="2400" dirty="0"/>
              <a:t> </a:t>
            </a:r>
            <a:r>
              <a:rPr lang="en-GB" sz="2400" dirty="0" err="1"/>
              <a:t>virskārtas</a:t>
            </a:r>
            <a:r>
              <a:rPr lang="en-GB" sz="2400" dirty="0"/>
              <a:t> </a:t>
            </a:r>
            <a:r>
              <a:rPr lang="en-GB" sz="2400" dirty="0" err="1"/>
              <a:t>seguma</a:t>
            </a:r>
            <a:r>
              <a:rPr lang="en-GB" sz="2400" dirty="0"/>
              <a:t> </a:t>
            </a:r>
            <a:r>
              <a:rPr lang="en-GB" sz="2400" dirty="0" err="1"/>
              <a:t>atjaunošana</a:t>
            </a:r>
            <a:r>
              <a:rPr lang="en-GB" sz="2400" dirty="0"/>
              <a:t> 245 </a:t>
            </a:r>
            <a:r>
              <a:rPr lang="en-GB" sz="2400" dirty="0" err="1"/>
              <a:t>tūkst.eiro</a:t>
            </a:r>
            <a:endParaRPr lang="en-GB" sz="2400" dirty="0"/>
          </a:p>
          <a:p>
            <a:r>
              <a:rPr lang="en-GB" sz="2400" dirty="0"/>
              <a:t>Grants </a:t>
            </a:r>
            <a:r>
              <a:rPr lang="en-GB" sz="2400" dirty="0" err="1"/>
              <a:t>ceļa</a:t>
            </a:r>
            <a:r>
              <a:rPr lang="en-GB" sz="2400" dirty="0"/>
              <a:t> </a:t>
            </a:r>
            <a:r>
              <a:rPr lang="en-GB" sz="2400" dirty="0" err="1"/>
              <a:t>seguma</a:t>
            </a:r>
            <a:r>
              <a:rPr lang="en-GB" sz="2400" dirty="0"/>
              <a:t> </a:t>
            </a:r>
            <a:r>
              <a:rPr lang="en-GB" sz="2400" dirty="0" err="1"/>
              <a:t>atjaunošana</a:t>
            </a:r>
            <a:r>
              <a:rPr lang="en-GB" sz="2400" dirty="0"/>
              <a:t> un </a:t>
            </a:r>
            <a:r>
              <a:rPr lang="en-GB" sz="2400" dirty="0" err="1"/>
              <a:t>caurteku</a:t>
            </a:r>
            <a:r>
              <a:rPr lang="en-GB" sz="2400" dirty="0"/>
              <a:t> </a:t>
            </a:r>
            <a:r>
              <a:rPr lang="en-GB" sz="2400" dirty="0" err="1"/>
              <a:t>nomaiņa</a:t>
            </a:r>
            <a:r>
              <a:rPr lang="en-GB" sz="2400" dirty="0"/>
              <a:t> BKT 101.9 </a:t>
            </a:r>
            <a:r>
              <a:rPr lang="en-GB" sz="2400" dirty="0" err="1"/>
              <a:t>tūkst.eiro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44264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C8AB-AC44-DCD3-D693-D80FEBA3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6"/>
            <a:ext cx="10908792" cy="628788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Lielākās investīcijas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BEE-CBEC-6F13-A228-D421CE81F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443" y="1341783"/>
            <a:ext cx="9124122" cy="4313582"/>
          </a:xfrm>
        </p:spPr>
        <p:txBody>
          <a:bodyPr/>
          <a:lstStyle/>
          <a:p>
            <a:r>
              <a:rPr lang="en-GB" sz="2400" dirty="0" err="1"/>
              <a:t>Jumta</a:t>
            </a:r>
            <a:r>
              <a:rPr lang="en-GB" sz="2400" dirty="0"/>
              <a:t> </a:t>
            </a:r>
            <a:r>
              <a:rPr lang="en-GB" sz="2400" dirty="0" err="1"/>
              <a:t>nomaiņa</a:t>
            </a:r>
            <a:r>
              <a:rPr lang="en-GB" sz="2400" dirty="0"/>
              <a:t> </a:t>
            </a:r>
            <a:r>
              <a:rPr lang="en-GB" sz="2400" dirty="0" err="1"/>
              <a:t>Trikātas</a:t>
            </a:r>
            <a:r>
              <a:rPr lang="en-GB" sz="2400" dirty="0"/>
              <a:t> </a:t>
            </a:r>
            <a:r>
              <a:rPr lang="en-GB" sz="2400" dirty="0" err="1"/>
              <a:t>pamatskolas</a:t>
            </a:r>
            <a:r>
              <a:rPr lang="en-GB" sz="2400" dirty="0"/>
              <a:t> </a:t>
            </a:r>
            <a:r>
              <a:rPr lang="en-GB" sz="2400" dirty="0" err="1"/>
              <a:t>sporta</a:t>
            </a:r>
            <a:r>
              <a:rPr lang="en-GB" sz="2400" dirty="0"/>
              <a:t> </a:t>
            </a:r>
            <a:r>
              <a:rPr lang="en-GB" sz="2400" dirty="0" err="1"/>
              <a:t>hallei</a:t>
            </a:r>
            <a:r>
              <a:rPr lang="en-GB" sz="2400" dirty="0"/>
              <a:t> 242 </a:t>
            </a:r>
            <a:r>
              <a:rPr lang="en-GB" sz="2400" dirty="0" err="1"/>
              <a:t>tūkst</a:t>
            </a:r>
            <a:r>
              <a:rPr lang="en-GB" sz="2400" dirty="0"/>
              <a:t>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Jumta</a:t>
            </a:r>
            <a:r>
              <a:rPr lang="en-GB" sz="2400" dirty="0"/>
              <a:t> </a:t>
            </a:r>
            <a:r>
              <a:rPr lang="en-GB" sz="2400" dirty="0" err="1"/>
              <a:t>nomaiņa</a:t>
            </a:r>
            <a:r>
              <a:rPr lang="en-GB" sz="2400" dirty="0"/>
              <a:t> </a:t>
            </a:r>
            <a:r>
              <a:rPr lang="en-GB" sz="2400" dirty="0" err="1"/>
              <a:t>Skolas</a:t>
            </a:r>
            <a:r>
              <a:rPr lang="en-GB" sz="2400" dirty="0"/>
              <a:t> </a:t>
            </a:r>
            <a:r>
              <a:rPr lang="en-GB" sz="2400" dirty="0" err="1"/>
              <a:t>ielā</a:t>
            </a:r>
            <a:r>
              <a:rPr lang="en-GB" sz="2400" dirty="0"/>
              <a:t> 11, </a:t>
            </a:r>
            <a:r>
              <a:rPr lang="en-GB" sz="2400" dirty="0" err="1"/>
              <a:t>Matīšos</a:t>
            </a:r>
            <a:r>
              <a:rPr lang="en-GB" sz="2400" dirty="0"/>
              <a:t> 235 </a:t>
            </a:r>
            <a:r>
              <a:rPr lang="en-GB" sz="2400" dirty="0" err="1"/>
              <a:t>tūkst.eiro</a:t>
            </a:r>
            <a:endParaRPr lang="en-GB" sz="2400" dirty="0"/>
          </a:p>
          <a:p>
            <a:r>
              <a:rPr lang="en-GB" sz="2400" dirty="0" err="1"/>
              <a:t>Valmieras</a:t>
            </a:r>
            <a:r>
              <a:rPr lang="en-GB" sz="2400" dirty="0"/>
              <a:t> </a:t>
            </a:r>
            <a:r>
              <a:rPr lang="en-GB" sz="2400" dirty="0" err="1"/>
              <a:t>Industriālā</a:t>
            </a:r>
            <a:r>
              <a:rPr lang="en-GB" sz="2400" dirty="0"/>
              <a:t> parka </a:t>
            </a:r>
            <a:r>
              <a:rPr lang="en-GB" sz="2400" dirty="0" err="1"/>
              <a:t>attīstība</a:t>
            </a:r>
            <a:r>
              <a:rPr lang="en-GB" sz="2400" dirty="0"/>
              <a:t>  19.2 </a:t>
            </a:r>
            <a:r>
              <a:rPr lang="en-GB" sz="2400" dirty="0" err="1"/>
              <a:t>milj.eiro</a:t>
            </a:r>
            <a:endParaRPr lang="en-GB" sz="2400" dirty="0"/>
          </a:p>
          <a:p>
            <a:r>
              <a:rPr lang="en-GB" sz="2400" dirty="0" err="1"/>
              <a:t>Industriālo</a:t>
            </a:r>
            <a:r>
              <a:rPr lang="en-GB" sz="2400" dirty="0"/>
              <a:t> </a:t>
            </a:r>
            <a:r>
              <a:rPr lang="en-GB" sz="2400" dirty="0" err="1"/>
              <a:t>teritoriju</a:t>
            </a:r>
            <a:r>
              <a:rPr lang="en-GB" sz="2400" dirty="0"/>
              <a:t> </a:t>
            </a:r>
            <a:r>
              <a:rPr lang="en-GB" sz="2400" dirty="0" err="1"/>
              <a:t>attīstība</a:t>
            </a:r>
            <a:r>
              <a:rPr lang="en-GB" sz="2400" dirty="0"/>
              <a:t> -3.kārta 1.5 </a:t>
            </a:r>
            <a:r>
              <a:rPr lang="en-GB" sz="2400" dirty="0" err="1"/>
              <a:t>milj</a:t>
            </a:r>
            <a:r>
              <a:rPr lang="en-GB" sz="2400" dirty="0"/>
              <a:t>. </a:t>
            </a:r>
            <a:r>
              <a:rPr lang="en-GB" sz="2400" dirty="0" err="1"/>
              <a:t>Eiro</a:t>
            </a:r>
            <a:endParaRPr lang="en-GB" sz="2400" dirty="0"/>
          </a:p>
          <a:p>
            <a:r>
              <a:rPr lang="en-GB" sz="2400" dirty="0" err="1"/>
              <a:t>Mācību</a:t>
            </a:r>
            <a:r>
              <a:rPr lang="en-GB" sz="2400" dirty="0"/>
              <a:t> </a:t>
            </a:r>
            <a:r>
              <a:rPr lang="en-GB" sz="2400" dirty="0" err="1"/>
              <a:t>vides</a:t>
            </a:r>
            <a:r>
              <a:rPr lang="en-GB" sz="2400" dirty="0"/>
              <a:t> </a:t>
            </a:r>
            <a:r>
              <a:rPr lang="en-GB" sz="2400" dirty="0" err="1"/>
              <a:t>uzlabošana</a:t>
            </a:r>
            <a:r>
              <a:rPr lang="en-GB" sz="2400" dirty="0"/>
              <a:t> </a:t>
            </a:r>
            <a:r>
              <a:rPr lang="en-GB" sz="2400" dirty="0" err="1"/>
              <a:t>vispārējās</a:t>
            </a:r>
            <a:r>
              <a:rPr lang="en-GB" sz="2400" dirty="0"/>
              <a:t> </a:t>
            </a:r>
            <a:r>
              <a:rPr lang="en-GB" sz="2400" dirty="0" err="1"/>
              <a:t>izglītības</a:t>
            </a:r>
            <a:r>
              <a:rPr lang="en-GB" sz="2400" dirty="0"/>
              <a:t> </a:t>
            </a:r>
            <a:r>
              <a:rPr lang="en-GB" sz="2400" dirty="0" err="1"/>
              <a:t>iestādēs</a:t>
            </a:r>
            <a:r>
              <a:rPr lang="en-GB" sz="2400" dirty="0"/>
              <a:t> 2.76 </a:t>
            </a:r>
            <a:r>
              <a:rPr lang="en-GB" sz="2400" dirty="0" err="1"/>
              <a:t>milj.eiro</a:t>
            </a:r>
            <a:endParaRPr lang="en-GB" sz="24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776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332D-AE4A-BA11-2437-3B4E0AC8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264" y="4471517"/>
            <a:ext cx="5101682" cy="974690"/>
          </a:xfrm>
        </p:spPr>
        <p:txBody>
          <a:bodyPr>
            <a:normAutofit/>
          </a:bodyPr>
          <a:lstStyle/>
          <a:p>
            <a:r>
              <a:rPr lang="lv-LV" sz="1600" dirty="0"/>
              <a:t>Sagatavoja</a:t>
            </a:r>
            <a:br>
              <a:rPr lang="lv-LV" sz="1600" dirty="0"/>
            </a:br>
            <a:r>
              <a:rPr lang="lv-LV" sz="1600" dirty="0"/>
              <a:t> </a:t>
            </a:r>
            <a:r>
              <a:rPr lang="en-US" sz="1600" dirty="0" err="1"/>
              <a:t>Finanšu</a:t>
            </a:r>
            <a:r>
              <a:rPr lang="en-US" sz="1600" dirty="0"/>
              <a:t> un </a:t>
            </a:r>
            <a:r>
              <a:rPr lang="en-US" sz="1600" dirty="0" err="1"/>
              <a:t>ekonomikas</a:t>
            </a:r>
            <a:r>
              <a:rPr lang="en-US" sz="1600" dirty="0"/>
              <a:t> </a:t>
            </a:r>
            <a:r>
              <a:rPr lang="en-US" sz="1600" dirty="0" err="1"/>
              <a:t>nodaļa</a:t>
            </a:r>
            <a:br>
              <a:rPr lang="lv-LV" sz="3200" dirty="0"/>
            </a:b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42329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55DAF-436F-71A9-4384-8915BB5D6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520994"/>
            <a:ext cx="10584564" cy="61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7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F818C-3752-3E72-4E16-61AD0B65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" sz="3200" b="1" dirty="0"/>
              <a:t>Valmieras novada pašvaldības budžets 2025</a:t>
            </a:r>
            <a:endParaRPr lang="lv-LV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806367-DD06-2F95-EEA2-D3B5297A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0284"/>
          </a:xfrm>
        </p:spPr>
        <p:txBody>
          <a:bodyPr>
            <a:noAutofit/>
          </a:bodyPr>
          <a:lstStyle/>
          <a:p>
            <a:r>
              <a:rPr lang="lv-LV" sz="2800" dirty="0"/>
              <a:t>Pamatbudžeta ieņēmumi </a:t>
            </a:r>
            <a:r>
              <a:rPr lang="lv-LV" sz="2000" dirty="0"/>
              <a:t>EUR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7170C8-9A15-FC92-165A-44DD776CB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051" y="4182185"/>
            <a:ext cx="3492230" cy="122639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sz="2600" b="1" dirty="0">
                <a:solidFill>
                  <a:schemeClr val="accent5">
                    <a:lumMod val="75000"/>
                  </a:schemeClr>
                </a:solidFill>
              </a:rPr>
              <a:t>7 595 460</a:t>
            </a:r>
          </a:p>
          <a:p>
            <a:pPr marL="0" indent="0" algn="ctr">
              <a:buNone/>
            </a:pPr>
            <a:r>
              <a:rPr lang="lv-LV" sz="2200" dirty="0"/>
              <a:t>Aizņēmumi Eiropas savienības un citu investīciju projektu līdzfinansēšanai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9354EA-49C6-1AAC-BEAD-370ADF17A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410284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Izdevumi </a:t>
            </a:r>
            <a:r>
              <a:rPr lang="lv-LV" sz="2000" dirty="0"/>
              <a:t>EUR</a:t>
            </a:r>
            <a:endParaRPr lang="lv-LV" sz="2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C45E95-4BEA-A795-08EC-B6534A727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3140" y="4221872"/>
            <a:ext cx="4001310" cy="954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sz="2600" b="1" dirty="0">
                <a:solidFill>
                  <a:schemeClr val="accent5">
                    <a:lumMod val="75000"/>
                  </a:schemeClr>
                </a:solidFill>
              </a:rPr>
              <a:t>3 706 511</a:t>
            </a:r>
          </a:p>
          <a:p>
            <a:pPr marL="0" indent="0" algn="ctr">
              <a:buNone/>
            </a:pPr>
            <a:r>
              <a:rPr lang="lv-LV" sz="2200" dirty="0">
                <a:solidFill>
                  <a:schemeClr val="bg1">
                    <a:lumMod val="10000"/>
                  </a:schemeClr>
                </a:solidFill>
              </a:rPr>
              <a:t>Aizņēmumu atmaksa</a:t>
            </a: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871B5E82-DDDA-76E2-8FB8-0F1000F12F2F}"/>
              </a:ext>
            </a:extLst>
          </p:cNvPr>
          <p:cNvSpPr/>
          <p:nvPr/>
        </p:nvSpPr>
        <p:spPr>
          <a:xfrm>
            <a:off x="1157590" y="2483560"/>
            <a:ext cx="3754877" cy="9144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rgbClr val="FFFFFF"/>
                </a:solidFill>
              </a:rPr>
              <a:t>137 131 975 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DD644DB5-BA0F-87EF-BA92-B212904A990F}"/>
              </a:ext>
            </a:extLst>
          </p:cNvPr>
          <p:cNvSpPr/>
          <p:nvPr/>
        </p:nvSpPr>
        <p:spPr>
          <a:xfrm>
            <a:off x="2762652" y="3542018"/>
            <a:ext cx="544751" cy="496110"/>
          </a:xfrm>
          <a:prstGeom prst="math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7" name="Callout: Down Arrow 16">
            <a:extLst>
              <a:ext uri="{FF2B5EF4-FFF2-40B4-BE49-F238E27FC236}">
                <a16:creationId xmlns:a16="http://schemas.microsoft.com/office/drawing/2014/main" id="{58424623-46A6-31C8-6837-2D7B60297CEF}"/>
              </a:ext>
            </a:extLst>
          </p:cNvPr>
          <p:cNvSpPr/>
          <p:nvPr/>
        </p:nvSpPr>
        <p:spPr>
          <a:xfrm>
            <a:off x="6763139" y="2534007"/>
            <a:ext cx="4001310" cy="94544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/>
              <a:t>140 325 149</a:t>
            </a: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7B79BF7C-F7CD-7A5E-4BD2-E81995B2B6FC}"/>
              </a:ext>
            </a:extLst>
          </p:cNvPr>
          <p:cNvSpPr/>
          <p:nvPr/>
        </p:nvSpPr>
        <p:spPr>
          <a:xfrm>
            <a:off x="8491418" y="3578250"/>
            <a:ext cx="544751" cy="496110"/>
          </a:xfrm>
          <a:prstGeom prst="math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1AD26C-FBE5-9C22-CFEE-ECF55614E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67" y="4343624"/>
            <a:ext cx="831416" cy="9035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84ECD9-6998-8EA6-E86E-3BA44101D674}"/>
              </a:ext>
            </a:extLst>
          </p:cNvPr>
          <p:cNvSpPr txBox="1"/>
          <p:nvPr/>
        </p:nvSpPr>
        <p:spPr>
          <a:xfrm>
            <a:off x="5143956" y="5408578"/>
            <a:ext cx="1694589" cy="1221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23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2647 eiro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Budžets kopā uz vienu novada iedzīvotāju</a:t>
            </a:r>
          </a:p>
        </p:txBody>
      </p:sp>
    </p:spTree>
    <p:extLst>
      <p:ext uri="{BB962C8B-B14F-4D97-AF65-F5344CB8AC3E}">
        <p14:creationId xmlns:p14="http://schemas.microsoft.com/office/powerpoint/2010/main" val="22039302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0613-0D4E-BD0E-BC44-C6955389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365126"/>
            <a:ext cx="7451387" cy="617368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Pamatbudžeta</a:t>
            </a:r>
            <a:r>
              <a:rPr lang="lv-LV" sz="2800" dirty="0"/>
              <a:t> ieņēmumi</a:t>
            </a:r>
            <a:r>
              <a:rPr lang="en-GB" sz="2800" dirty="0"/>
              <a:t>, </a:t>
            </a:r>
            <a:r>
              <a:rPr lang="en-GB" sz="2800" dirty="0" err="1"/>
              <a:t>milj</a:t>
            </a:r>
            <a:r>
              <a:rPr lang="en-GB" sz="2800" dirty="0"/>
              <a:t>. EUR</a:t>
            </a:r>
            <a:endParaRPr lang="lv-LV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763FCB-63E2-0B28-1089-238F44BE8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78905"/>
              </p:ext>
            </p:extLst>
          </p:nvPr>
        </p:nvGraphicFramePr>
        <p:xfrm>
          <a:off x="444500" y="1145628"/>
          <a:ext cx="10909300" cy="45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AA1B1F3-4CA0-1193-8CE9-6F6460B84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239286"/>
              </p:ext>
            </p:extLst>
          </p:nvPr>
        </p:nvGraphicFramePr>
        <p:xfrm>
          <a:off x="1066800" y="971861"/>
          <a:ext cx="9916160" cy="488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F7BB57-9179-602F-7295-E38718D14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044774"/>
              </p:ext>
            </p:extLst>
          </p:nvPr>
        </p:nvGraphicFramePr>
        <p:xfrm>
          <a:off x="2137144" y="1286540"/>
          <a:ext cx="7846827" cy="436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9F1F4F-7616-E3F6-8667-19BB3BE0A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717789"/>
              </p:ext>
            </p:extLst>
          </p:nvPr>
        </p:nvGraphicFramePr>
        <p:xfrm>
          <a:off x="1948069" y="996153"/>
          <a:ext cx="7643191" cy="478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73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BA24-82DD-9A56-171E-834F7F04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5"/>
            <a:ext cx="10908792" cy="900967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Pamatbudžeta nodokļu ieņēmumi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F7680A-7E8F-83A9-705D-B185C7B05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325146"/>
              </p:ext>
            </p:extLst>
          </p:nvPr>
        </p:nvGraphicFramePr>
        <p:xfrm>
          <a:off x="1095270" y="1095270"/>
          <a:ext cx="9696660" cy="480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981FDF-B622-B322-6465-1BC6B95AE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213784"/>
              </p:ext>
            </p:extLst>
          </p:nvPr>
        </p:nvGraphicFramePr>
        <p:xfrm>
          <a:off x="1222743" y="1266092"/>
          <a:ext cx="8474149" cy="422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14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EAD9-89C0-D65E-593D-240E5A46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/>
              <a:t>Pamatbudžeta nodokļu ieņēmumi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D44A3F-9FC5-1B4B-081A-4D40168CE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45133"/>
              </p:ext>
            </p:extLst>
          </p:nvPr>
        </p:nvGraphicFramePr>
        <p:xfrm>
          <a:off x="444500" y="1594884"/>
          <a:ext cx="10762216" cy="425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39268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40F5-624A-6625-8326-E53F9272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Nodokļu un </a:t>
            </a:r>
            <a:r>
              <a:rPr lang="lv-LV" sz="3200" dirty="0" err="1"/>
              <a:t>PFIF</a:t>
            </a:r>
            <a:r>
              <a:rPr lang="lv-LV" sz="3200" dirty="0"/>
              <a:t> ieņēmumi, eiro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DCC43-8141-CC7B-370A-6A32FEA0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3251" y="837692"/>
            <a:ext cx="2938391" cy="4988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v-LV" sz="28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GB" dirty="0"/>
              <a:t>202</a:t>
            </a:r>
            <a:r>
              <a:rPr lang="lv-LV" dirty="0"/>
              <a:t>1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202</a:t>
            </a:r>
            <a:r>
              <a:rPr lang="lv-LV" dirty="0"/>
              <a:t>2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202</a:t>
            </a:r>
            <a:r>
              <a:rPr lang="lv-LV" dirty="0"/>
              <a:t>3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202</a:t>
            </a:r>
            <a:r>
              <a:rPr lang="lv-LV" dirty="0"/>
              <a:t>4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2025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F82D1-FDAA-E980-924A-C2695A732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4207" y="920944"/>
            <a:ext cx="3474732" cy="4640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lv-LV" b="1" dirty="0"/>
              <a:t>46 363 401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lv-LV" b="1" dirty="0"/>
              <a:t>55 540 316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lv-LV" b="1" dirty="0"/>
              <a:t>56 786 805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60 517 620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62 647 985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38C8816-BB81-0ECB-337D-B4D2BBBADDD5}"/>
              </a:ext>
            </a:extLst>
          </p:cNvPr>
          <p:cNvSpPr/>
          <p:nvPr/>
        </p:nvSpPr>
        <p:spPr>
          <a:xfrm>
            <a:off x="2562446" y="13012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D7B2A39-2E2C-54E2-3528-E3E7FB2ED0D7}"/>
              </a:ext>
            </a:extLst>
          </p:cNvPr>
          <p:cNvSpPr/>
          <p:nvPr/>
        </p:nvSpPr>
        <p:spPr>
          <a:xfrm>
            <a:off x="2562446" y="21498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408D5D-1D36-B7A9-645E-0A929DBCA66D}"/>
              </a:ext>
            </a:extLst>
          </p:cNvPr>
          <p:cNvSpPr/>
          <p:nvPr/>
        </p:nvSpPr>
        <p:spPr>
          <a:xfrm>
            <a:off x="2562446" y="30242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E6A5A45-3F40-33D1-10C1-CC6D133AC8FB}"/>
              </a:ext>
            </a:extLst>
          </p:cNvPr>
          <p:cNvSpPr/>
          <p:nvPr/>
        </p:nvSpPr>
        <p:spPr>
          <a:xfrm>
            <a:off x="2562446" y="39762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43A4889-D13F-A57F-8B67-172B66B2BBF4}"/>
              </a:ext>
            </a:extLst>
          </p:cNvPr>
          <p:cNvSpPr/>
          <p:nvPr/>
        </p:nvSpPr>
        <p:spPr>
          <a:xfrm>
            <a:off x="2562446" y="4768449"/>
            <a:ext cx="978408" cy="4846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0578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53B2-49AC-F917-8B5C-4FADD780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/>
              <a:t>Pamatbudžeta izdevumi kopā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9952F6-BB18-8A51-DF66-BEA9DF5C9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799938"/>
              </p:ext>
            </p:extLst>
          </p:nvPr>
        </p:nvGraphicFramePr>
        <p:xfrm>
          <a:off x="1020726" y="1275907"/>
          <a:ext cx="9898911" cy="477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96247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7313-C951-6420-CF1B-24A81681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365126"/>
            <a:ext cx="10908792" cy="850726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Izdevumi ekonomiskajās kategorijās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0B9754-6A29-BFF5-18E6-57E63C872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663201"/>
              </p:ext>
            </p:extLst>
          </p:nvPr>
        </p:nvGraphicFramePr>
        <p:xfrm>
          <a:off x="967562" y="1105786"/>
          <a:ext cx="10217889" cy="464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4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030"/>
      </a:dk1>
      <a:lt1>
        <a:srgbClr val="F2F2F2"/>
      </a:lt1>
      <a:dk2>
        <a:srgbClr val="9E784D"/>
      </a:dk2>
      <a:lt2>
        <a:srgbClr val="888B8D"/>
      </a:lt2>
      <a:accent1>
        <a:srgbClr val="EDB000"/>
      </a:accent1>
      <a:accent2>
        <a:srgbClr val="4646DB"/>
      </a:accent2>
      <a:accent3>
        <a:srgbClr val="81A5E3"/>
      </a:accent3>
      <a:accent4>
        <a:srgbClr val="135532"/>
      </a:accent4>
      <a:accent5>
        <a:srgbClr val="45A372"/>
      </a:accent5>
      <a:accent6>
        <a:srgbClr val="A2E4B8"/>
      </a:accent6>
      <a:hlink>
        <a:srgbClr val="F8E08E"/>
      </a:hlink>
      <a:folHlink>
        <a:srgbClr val="15203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E38D4F-D6CC-4DCD-8260-618371598963}" vid="{A08B4BB3-2FBD-4003-A94A-975736B738AD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030"/>
      </a:dk1>
      <a:lt1>
        <a:srgbClr val="F2F2F2"/>
      </a:lt1>
      <a:dk2>
        <a:srgbClr val="9E784D"/>
      </a:dk2>
      <a:lt2>
        <a:srgbClr val="888B8D"/>
      </a:lt2>
      <a:accent1>
        <a:srgbClr val="EDB000"/>
      </a:accent1>
      <a:accent2>
        <a:srgbClr val="4646DB"/>
      </a:accent2>
      <a:accent3>
        <a:srgbClr val="81A5E3"/>
      </a:accent3>
      <a:accent4>
        <a:srgbClr val="135532"/>
      </a:accent4>
      <a:accent5>
        <a:srgbClr val="45A372"/>
      </a:accent5>
      <a:accent6>
        <a:srgbClr val="A2E4B8"/>
      </a:accent6>
      <a:hlink>
        <a:srgbClr val="F8E08E"/>
      </a:hlink>
      <a:folHlink>
        <a:srgbClr val="1520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E38D4F-D6CC-4DCD-8260-618371598963}" vid="{80D9A45F-E9A1-4DC4-953C-76D2EDFAD55E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VNP_budžets 2023_prezentacija</Template>
  <TotalTime>910</TotalTime>
  <Words>682</Words>
  <Application>Microsoft Office PowerPoint</Application>
  <PresentationFormat>Platekrāna</PresentationFormat>
  <Paragraphs>126</Paragraphs>
  <Slides>16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16</vt:i4>
      </vt:variant>
    </vt:vector>
  </HeadingPairs>
  <TitlesOfParts>
    <vt:vector size="20" baseType="lpstr">
      <vt:lpstr>Arial</vt:lpstr>
      <vt:lpstr>Wingdings</vt:lpstr>
      <vt:lpstr>Office Theme</vt:lpstr>
      <vt:lpstr>1_Office Theme</vt:lpstr>
      <vt:lpstr>PowerPoint prezentācija</vt:lpstr>
      <vt:lpstr>PowerPoint prezentācija</vt:lpstr>
      <vt:lpstr>Valmieras novada pašvaldības budžets 2025</vt:lpstr>
      <vt:lpstr>Pamatbudžeta ieņēmumi, milj. EUR</vt:lpstr>
      <vt:lpstr>Pamatbudžeta nodokļu ieņēmumi</vt:lpstr>
      <vt:lpstr>Pamatbudžeta nodokļu ieņēmumi 2</vt:lpstr>
      <vt:lpstr>Nodokļu un PFIF ieņēmumi, eiro</vt:lpstr>
      <vt:lpstr>Pamatbudžeta izdevumi kopā</vt:lpstr>
      <vt:lpstr>Izdevumi ekonomiskajās kategorijās</vt:lpstr>
      <vt:lpstr>Galvenās prioritātes …</vt:lpstr>
      <vt:lpstr>…un ietekmes uz budžetu </vt:lpstr>
      <vt:lpstr>…un ietekmes uz budžetu </vt:lpstr>
      <vt:lpstr>Iniciatīvas iedzīvotājiem</vt:lpstr>
      <vt:lpstr>Lielākās investīcijas</vt:lpstr>
      <vt:lpstr>Lielākās investīcijas</vt:lpstr>
      <vt:lpstr>Sagatavoja  Finanšu un ekonomikas nodaļa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Inta Stefenberga</dc:creator>
  <cp:lastModifiedBy>Kristīne Melece</cp:lastModifiedBy>
  <cp:revision>33</cp:revision>
  <cp:lastPrinted>2024-02-20T06:37:22Z</cp:lastPrinted>
  <dcterms:created xsi:type="dcterms:W3CDTF">2023-01-30T15:44:04Z</dcterms:created>
  <dcterms:modified xsi:type="dcterms:W3CDTF">2025-02-18T06:50:05Z</dcterms:modified>
</cp:coreProperties>
</file>